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38"/>
  </p:notesMasterIdLst>
  <p:sldIdLst>
    <p:sldId id="339" r:id="rId2"/>
    <p:sldId id="257" r:id="rId3"/>
    <p:sldId id="299" r:id="rId4"/>
    <p:sldId id="321" r:id="rId5"/>
    <p:sldId id="319" r:id="rId6"/>
    <p:sldId id="320" r:id="rId7"/>
    <p:sldId id="322" r:id="rId8"/>
    <p:sldId id="325" r:id="rId9"/>
    <p:sldId id="323" r:id="rId10"/>
    <p:sldId id="329" r:id="rId11"/>
    <p:sldId id="326" r:id="rId12"/>
    <p:sldId id="327" r:id="rId13"/>
    <p:sldId id="328" r:id="rId14"/>
    <p:sldId id="324" r:id="rId15"/>
    <p:sldId id="330" r:id="rId16"/>
    <p:sldId id="331" r:id="rId17"/>
    <p:sldId id="266" r:id="rId18"/>
    <p:sldId id="268" r:id="rId19"/>
    <p:sldId id="332" r:id="rId20"/>
    <p:sldId id="269" r:id="rId21"/>
    <p:sldId id="333" r:id="rId22"/>
    <p:sldId id="340" r:id="rId23"/>
    <p:sldId id="256" r:id="rId24"/>
    <p:sldId id="265" r:id="rId25"/>
    <p:sldId id="334" r:id="rId26"/>
    <p:sldId id="335" r:id="rId27"/>
    <p:sldId id="259" r:id="rId28"/>
    <p:sldId id="260" r:id="rId29"/>
    <p:sldId id="261" r:id="rId30"/>
    <p:sldId id="263" r:id="rId31"/>
    <p:sldId id="264" r:id="rId32"/>
    <p:sldId id="341" r:id="rId33"/>
    <p:sldId id="336" r:id="rId34"/>
    <p:sldId id="337" r:id="rId35"/>
    <p:sldId id="338" r:id="rId36"/>
    <p:sldId id="34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9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slide" Target="../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4C9080-6280-4592-883E-A280556C23D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45333FF6-CF7B-4719-8639-4CCEB91F7691}">
      <dgm:prSet phldrT="[Texto]"/>
      <dgm:spPr/>
      <dgm:t>
        <a:bodyPr/>
        <a:lstStyle/>
        <a:p>
          <a:r>
            <a:rPr lang="es-MX" dirty="0"/>
            <a:t>Salud</a:t>
          </a:r>
          <a:endParaRPr lang="es-P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4F46F35-62F7-4C8E-9678-A4069976C1C8}" type="parTrans" cxnId="{DE20BB49-A699-4292-A289-0E7242D2C946}">
      <dgm:prSet/>
      <dgm:spPr/>
      <dgm:t>
        <a:bodyPr/>
        <a:lstStyle/>
        <a:p>
          <a:endParaRPr lang="es-PE"/>
        </a:p>
      </dgm:t>
    </dgm:pt>
    <dgm:pt modelId="{B1C9193E-E925-47A5-9520-217903A6A816}" type="sibTrans" cxnId="{DE20BB49-A699-4292-A289-0E7242D2C946}">
      <dgm:prSet/>
      <dgm:spPr/>
      <dgm:t>
        <a:bodyPr/>
        <a:lstStyle/>
        <a:p>
          <a:endParaRPr lang="es-PE"/>
        </a:p>
      </dgm:t>
    </dgm:pt>
    <dgm:pt modelId="{EB7A9B9B-6EF4-4026-96D1-1487B5405E2D}">
      <dgm:prSet phldrT="[Texto]"/>
      <dgm:spPr/>
      <dgm:t>
        <a:bodyPr/>
        <a:lstStyle/>
        <a:p>
          <a:r>
            <a:rPr lang="es-PE" dirty="0"/>
            <a:t>Comunicaciones</a:t>
          </a:r>
        </a:p>
      </dgm:t>
    </dgm:pt>
    <dgm:pt modelId="{0248D90B-8CD5-4ED5-80AC-0C894E4F554C}" type="parTrans" cxnId="{BAFF49CC-5611-4A42-A60B-8FD88A9F51E9}">
      <dgm:prSet/>
      <dgm:spPr/>
      <dgm:t>
        <a:bodyPr/>
        <a:lstStyle/>
        <a:p>
          <a:endParaRPr lang="es-PE"/>
        </a:p>
      </dgm:t>
    </dgm:pt>
    <dgm:pt modelId="{907216C6-A689-46D5-8EA3-320E0D576717}" type="sibTrans" cxnId="{BAFF49CC-5611-4A42-A60B-8FD88A9F51E9}">
      <dgm:prSet/>
      <dgm:spPr/>
      <dgm:t>
        <a:bodyPr/>
        <a:lstStyle/>
        <a:p>
          <a:endParaRPr lang="es-PE"/>
        </a:p>
      </dgm:t>
    </dgm:pt>
    <dgm:pt modelId="{45502192-C009-4F52-903A-F852AC202123}">
      <dgm:prSet phldrT="[Texto]"/>
      <dgm:spPr/>
      <dgm:t>
        <a:bodyPr/>
        <a:lstStyle/>
        <a:p>
          <a:r>
            <a:rPr lang="es-PE" dirty="0"/>
            <a:t>Protección Social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1341B93-F6BF-4E50-AE0E-8CE3AB6D0428}" type="parTrans" cxnId="{E05C499B-584D-4F62-A96E-0EF8CA5EEB0D}">
      <dgm:prSet/>
      <dgm:spPr/>
      <dgm:t>
        <a:bodyPr/>
        <a:lstStyle/>
        <a:p>
          <a:endParaRPr lang="es-PE"/>
        </a:p>
      </dgm:t>
    </dgm:pt>
    <dgm:pt modelId="{80907CCD-2B5D-4775-963A-33574001D009}" type="sibTrans" cxnId="{E05C499B-584D-4F62-A96E-0EF8CA5EEB0D}">
      <dgm:prSet/>
      <dgm:spPr/>
      <dgm:t>
        <a:bodyPr/>
        <a:lstStyle/>
        <a:p>
          <a:endParaRPr lang="es-PE"/>
        </a:p>
      </dgm:t>
    </dgm:pt>
    <dgm:pt modelId="{16AD70FA-C670-42FB-92F1-AB81B7A00CAF}">
      <dgm:prSet phldrT="[Texto]"/>
      <dgm:spPr/>
      <dgm:t>
        <a:bodyPr/>
        <a:lstStyle/>
        <a:p>
          <a:r>
            <a:rPr lang="es-PE" dirty="0"/>
            <a:t>Ambiente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FF86EA0D-DC7B-460C-AF4C-5DB96CDB0FA7}" type="parTrans" cxnId="{D647D496-18CA-43D6-97CE-4223AC72476F}">
      <dgm:prSet/>
      <dgm:spPr/>
      <dgm:t>
        <a:bodyPr/>
        <a:lstStyle/>
        <a:p>
          <a:endParaRPr lang="es-PE"/>
        </a:p>
      </dgm:t>
    </dgm:pt>
    <dgm:pt modelId="{8C5BFBD5-C73F-4C79-88C5-85EEAF117AC7}" type="sibTrans" cxnId="{D647D496-18CA-43D6-97CE-4223AC72476F}">
      <dgm:prSet/>
      <dgm:spPr/>
      <dgm:t>
        <a:bodyPr/>
        <a:lstStyle/>
        <a:p>
          <a:endParaRPr lang="es-PE"/>
        </a:p>
      </dgm:t>
    </dgm:pt>
    <dgm:pt modelId="{7DFF6E4C-B2C0-44DA-A1D0-E981EE887E3A}">
      <dgm:prSet phldrT="[Texto]"/>
      <dgm:spPr/>
      <dgm:t>
        <a:bodyPr/>
        <a:lstStyle/>
        <a:p>
          <a:r>
            <a:rPr lang="es-PE" dirty="0"/>
            <a:t>Educación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4AC14E4-EC0D-477E-BB6A-212E2DB5B975}" type="parTrans" cxnId="{0EE32790-6B00-4772-996E-C14E98AB33E2}">
      <dgm:prSet/>
      <dgm:spPr/>
      <dgm:t>
        <a:bodyPr/>
        <a:lstStyle/>
        <a:p>
          <a:endParaRPr lang="es-PE"/>
        </a:p>
      </dgm:t>
    </dgm:pt>
    <dgm:pt modelId="{E9CA37F1-AB94-4EC0-AE60-5FEB4A1043E8}" type="sibTrans" cxnId="{0EE32790-6B00-4772-996E-C14E98AB33E2}">
      <dgm:prSet/>
      <dgm:spPr/>
      <dgm:t>
        <a:bodyPr/>
        <a:lstStyle/>
        <a:p>
          <a:endParaRPr lang="es-PE"/>
        </a:p>
      </dgm:t>
    </dgm:pt>
    <dgm:pt modelId="{FFD8B8D7-6A19-4EEA-8359-A5988280A2D1}">
      <dgm:prSet phldrT="[Texto]"/>
      <dgm:spPr/>
      <dgm:t>
        <a:bodyPr/>
        <a:lstStyle/>
        <a:p>
          <a:r>
            <a:rPr lang="es-PE" dirty="0"/>
            <a:t>Agropecuaria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C4258E6-8181-4CBB-A9D9-64F11A837E26}" type="parTrans" cxnId="{68662E51-636A-4310-BFC1-08F6779768E2}">
      <dgm:prSet/>
      <dgm:spPr/>
      <dgm:t>
        <a:bodyPr/>
        <a:lstStyle/>
        <a:p>
          <a:endParaRPr lang="es-PE"/>
        </a:p>
      </dgm:t>
    </dgm:pt>
    <dgm:pt modelId="{A0E43648-F3EC-446F-A16A-89137B738861}" type="sibTrans" cxnId="{68662E51-636A-4310-BFC1-08F6779768E2}">
      <dgm:prSet/>
      <dgm:spPr/>
      <dgm:t>
        <a:bodyPr/>
        <a:lstStyle/>
        <a:p>
          <a:endParaRPr lang="es-PE"/>
        </a:p>
      </dgm:t>
    </dgm:pt>
    <dgm:pt modelId="{DD5B43BF-F186-4461-9026-0B072E2D914A}">
      <dgm:prSet phldrT="[Texto]"/>
      <dgm:spPr/>
      <dgm:t>
        <a:bodyPr/>
        <a:lstStyle/>
        <a:p>
          <a:r>
            <a:rPr lang="es-PE" dirty="0"/>
            <a:t>Transporte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3273FCC-C66E-4F59-851F-A8A1F1F1951F}" type="parTrans" cxnId="{1F70DAAB-6790-489E-A348-70E3FE6181C8}">
      <dgm:prSet/>
      <dgm:spPr/>
      <dgm:t>
        <a:bodyPr/>
        <a:lstStyle/>
        <a:p>
          <a:endParaRPr lang="es-PE"/>
        </a:p>
      </dgm:t>
    </dgm:pt>
    <dgm:pt modelId="{E6AEA455-0E9A-4C46-9D7C-5C3440EFD8B1}" type="sibTrans" cxnId="{1F70DAAB-6790-489E-A348-70E3FE6181C8}">
      <dgm:prSet/>
      <dgm:spPr/>
      <dgm:t>
        <a:bodyPr/>
        <a:lstStyle/>
        <a:p>
          <a:endParaRPr lang="es-PE"/>
        </a:p>
      </dgm:t>
    </dgm:pt>
    <dgm:pt modelId="{87169D4B-5D36-4AE1-8E58-69D13E8D3081}">
      <dgm:prSet phldrT="[Texto]"/>
      <dgm:spPr/>
      <dgm:t>
        <a:bodyPr/>
        <a:lstStyle/>
        <a:p>
          <a:r>
            <a:rPr lang="es-PE" dirty="0"/>
            <a:t>Turismo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EB31B220-1A6E-4CE3-B3A6-192D1844FFDB}" type="parTrans" cxnId="{8CD23134-67F2-46FE-BBAE-4C0A9A9C046A}">
      <dgm:prSet/>
      <dgm:spPr/>
      <dgm:t>
        <a:bodyPr/>
        <a:lstStyle/>
        <a:p>
          <a:endParaRPr lang="es-PE"/>
        </a:p>
      </dgm:t>
    </dgm:pt>
    <dgm:pt modelId="{467D9D71-6355-4836-BBD6-07B1C95E9B8E}" type="sibTrans" cxnId="{8CD23134-67F2-46FE-BBAE-4C0A9A9C046A}">
      <dgm:prSet/>
      <dgm:spPr/>
      <dgm:t>
        <a:bodyPr/>
        <a:lstStyle/>
        <a:p>
          <a:endParaRPr lang="es-PE"/>
        </a:p>
      </dgm:t>
    </dgm:pt>
    <dgm:pt modelId="{86499F5B-924F-46CA-A042-F98A01565F2B}">
      <dgm:prSet phldrT="[Texto]"/>
      <dgm:spPr/>
      <dgm:t>
        <a:bodyPr/>
        <a:lstStyle/>
        <a:p>
          <a:r>
            <a:rPr lang="es-PE" dirty="0"/>
            <a:t>Planeamiento y Gestión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0C173B61-EF64-4A9E-94D3-25A3CE5EB2A7}" type="parTrans" cxnId="{FF6F2F30-0908-4BC4-9E3A-B7C23E6C2DFD}">
      <dgm:prSet/>
      <dgm:spPr/>
      <dgm:t>
        <a:bodyPr/>
        <a:lstStyle/>
        <a:p>
          <a:endParaRPr lang="es-PE"/>
        </a:p>
      </dgm:t>
    </dgm:pt>
    <dgm:pt modelId="{47503B37-4D9B-4E87-95B6-BE651D12FD40}" type="sibTrans" cxnId="{FF6F2F30-0908-4BC4-9E3A-B7C23E6C2DFD}">
      <dgm:prSet/>
      <dgm:spPr/>
      <dgm:t>
        <a:bodyPr/>
        <a:lstStyle/>
        <a:p>
          <a:endParaRPr lang="es-PE"/>
        </a:p>
      </dgm:t>
    </dgm:pt>
    <dgm:pt modelId="{99CB3487-4378-4B51-AF02-21C62CBB3895}">
      <dgm:prSet phldrT="[Texto]"/>
      <dgm:spPr/>
      <dgm:t>
        <a:bodyPr/>
        <a:lstStyle/>
        <a:p>
          <a:r>
            <a:rPr lang="es-PE" dirty="0"/>
            <a:t>Cultura y Deporte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B59910F-2296-4CF3-8FA4-B9B54BF9F36D}" type="parTrans" cxnId="{0D0F075D-AF96-4C47-BFBB-1970FF7E006D}">
      <dgm:prSet/>
      <dgm:spPr/>
      <dgm:t>
        <a:bodyPr/>
        <a:lstStyle/>
        <a:p>
          <a:endParaRPr lang="es-PE"/>
        </a:p>
      </dgm:t>
    </dgm:pt>
    <dgm:pt modelId="{4E228986-69FC-456E-A5A7-C403D22A34DA}" type="sibTrans" cxnId="{0D0F075D-AF96-4C47-BFBB-1970FF7E006D}">
      <dgm:prSet/>
      <dgm:spPr/>
      <dgm:t>
        <a:bodyPr/>
        <a:lstStyle/>
        <a:p>
          <a:endParaRPr lang="es-PE"/>
        </a:p>
      </dgm:t>
    </dgm:pt>
    <dgm:pt modelId="{4A9FBD1A-7AE2-4B48-A37C-D9163D9299B3}">
      <dgm:prSet phldrT="[Texto]"/>
      <dgm:spPr/>
      <dgm:t>
        <a:bodyPr/>
        <a:lstStyle/>
        <a:p>
          <a:r>
            <a:rPr lang="es-PE" dirty="0"/>
            <a:t>Orden Publico y Seguridad</a:t>
          </a:r>
        </a:p>
      </dgm:t>
    </dgm:pt>
    <dgm:pt modelId="{3122722B-958C-40C3-B9F9-537438E6C8CF}" type="parTrans" cxnId="{AA3CE7F3-4FE6-42D7-9EF2-A4AAC08A5165}">
      <dgm:prSet/>
      <dgm:spPr/>
      <dgm:t>
        <a:bodyPr/>
        <a:lstStyle/>
        <a:p>
          <a:endParaRPr lang="es-PE"/>
        </a:p>
      </dgm:t>
    </dgm:pt>
    <dgm:pt modelId="{6D765ED9-91FA-47DC-80CD-6DE9D2649292}" type="sibTrans" cxnId="{AA3CE7F3-4FE6-42D7-9EF2-A4AAC08A5165}">
      <dgm:prSet/>
      <dgm:spPr/>
      <dgm:t>
        <a:bodyPr/>
        <a:lstStyle/>
        <a:p>
          <a:endParaRPr lang="es-PE"/>
        </a:p>
      </dgm:t>
    </dgm:pt>
    <dgm:pt modelId="{C81E1C0E-669A-49E8-9AC2-8AC9FBEF26DC}" type="pres">
      <dgm:prSet presAssocID="{FD4C9080-6280-4592-883E-A280556C23D8}" presName="diagram" presStyleCnt="0">
        <dgm:presLayoutVars>
          <dgm:dir/>
          <dgm:resizeHandles val="exact"/>
        </dgm:presLayoutVars>
      </dgm:prSet>
      <dgm:spPr/>
    </dgm:pt>
    <dgm:pt modelId="{9211C764-FBA0-4109-B9E5-DCCC12F81F65}" type="pres">
      <dgm:prSet presAssocID="{45333FF6-CF7B-4719-8639-4CCEB91F7691}" presName="node" presStyleLbl="node1" presStyleIdx="0" presStyleCnt="11">
        <dgm:presLayoutVars>
          <dgm:bulletEnabled val="1"/>
        </dgm:presLayoutVars>
      </dgm:prSet>
      <dgm:spPr/>
    </dgm:pt>
    <dgm:pt modelId="{619522E5-0567-4F64-B6DC-2EAF56D5F519}" type="pres">
      <dgm:prSet presAssocID="{B1C9193E-E925-47A5-9520-217903A6A816}" presName="sibTrans" presStyleCnt="0"/>
      <dgm:spPr/>
    </dgm:pt>
    <dgm:pt modelId="{03FCC1DE-AC6F-46C7-BB20-A036B000229A}" type="pres">
      <dgm:prSet presAssocID="{7DFF6E4C-B2C0-44DA-A1D0-E981EE887E3A}" presName="node" presStyleLbl="node1" presStyleIdx="1" presStyleCnt="11">
        <dgm:presLayoutVars>
          <dgm:bulletEnabled val="1"/>
        </dgm:presLayoutVars>
      </dgm:prSet>
      <dgm:spPr/>
    </dgm:pt>
    <dgm:pt modelId="{B76C04E9-096B-4905-A84C-0ADB8A37DE84}" type="pres">
      <dgm:prSet presAssocID="{E9CA37F1-AB94-4EC0-AE60-5FEB4A1043E8}" presName="sibTrans" presStyleCnt="0"/>
      <dgm:spPr/>
    </dgm:pt>
    <dgm:pt modelId="{32A38258-28C9-4D69-9541-48ECC6CAE66A}" type="pres">
      <dgm:prSet presAssocID="{FFD8B8D7-6A19-4EEA-8359-A5988280A2D1}" presName="node" presStyleLbl="node1" presStyleIdx="2" presStyleCnt="11">
        <dgm:presLayoutVars>
          <dgm:bulletEnabled val="1"/>
        </dgm:presLayoutVars>
      </dgm:prSet>
      <dgm:spPr/>
    </dgm:pt>
    <dgm:pt modelId="{B823A7AC-E7FC-4517-8FCB-B1C1A897395D}" type="pres">
      <dgm:prSet presAssocID="{A0E43648-F3EC-446F-A16A-89137B738861}" presName="sibTrans" presStyleCnt="0"/>
      <dgm:spPr/>
    </dgm:pt>
    <dgm:pt modelId="{50F41F6D-BF30-4A8B-A89E-F13E7717D71F}" type="pres">
      <dgm:prSet presAssocID="{DD5B43BF-F186-4461-9026-0B072E2D914A}" presName="node" presStyleLbl="node1" presStyleIdx="3" presStyleCnt="11">
        <dgm:presLayoutVars>
          <dgm:bulletEnabled val="1"/>
        </dgm:presLayoutVars>
      </dgm:prSet>
      <dgm:spPr/>
    </dgm:pt>
    <dgm:pt modelId="{0FD4A88D-CB4C-496F-BE2B-85267BEEA616}" type="pres">
      <dgm:prSet presAssocID="{E6AEA455-0E9A-4C46-9D7C-5C3440EFD8B1}" presName="sibTrans" presStyleCnt="0"/>
      <dgm:spPr/>
    </dgm:pt>
    <dgm:pt modelId="{2E3CB47E-44AA-4537-B84A-18491554318B}" type="pres">
      <dgm:prSet presAssocID="{45502192-C009-4F52-903A-F852AC202123}" presName="node" presStyleLbl="node1" presStyleIdx="4" presStyleCnt="11">
        <dgm:presLayoutVars>
          <dgm:bulletEnabled val="1"/>
        </dgm:presLayoutVars>
      </dgm:prSet>
      <dgm:spPr/>
    </dgm:pt>
    <dgm:pt modelId="{865EED06-37C4-4F44-9A43-C96CC02B18EE}" type="pres">
      <dgm:prSet presAssocID="{80907CCD-2B5D-4775-963A-33574001D009}" presName="sibTrans" presStyleCnt="0"/>
      <dgm:spPr/>
    </dgm:pt>
    <dgm:pt modelId="{4317E0DE-383F-4C64-958F-DAFF18147D2A}" type="pres">
      <dgm:prSet presAssocID="{16AD70FA-C670-42FB-92F1-AB81B7A00CAF}" presName="node" presStyleLbl="node1" presStyleIdx="5" presStyleCnt="11">
        <dgm:presLayoutVars>
          <dgm:bulletEnabled val="1"/>
        </dgm:presLayoutVars>
      </dgm:prSet>
      <dgm:spPr/>
    </dgm:pt>
    <dgm:pt modelId="{0A3ABC20-86EF-4DFA-9116-CA3BF4E66771}" type="pres">
      <dgm:prSet presAssocID="{8C5BFBD5-C73F-4C79-88C5-85EEAF117AC7}" presName="sibTrans" presStyleCnt="0"/>
      <dgm:spPr/>
    </dgm:pt>
    <dgm:pt modelId="{0ACA5609-CD00-47B0-8CA5-BCDCA5113795}" type="pres">
      <dgm:prSet presAssocID="{87169D4B-5D36-4AE1-8E58-69D13E8D3081}" presName="node" presStyleLbl="node1" presStyleIdx="6" presStyleCnt="11">
        <dgm:presLayoutVars>
          <dgm:bulletEnabled val="1"/>
        </dgm:presLayoutVars>
      </dgm:prSet>
      <dgm:spPr/>
    </dgm:pt>
    <dgm:pt modelId="{5FE99E29-6B26-403A-B668-7A3790CFF09A}" type="pres">
      <dgm:prSet presAssocID="{467D9D71-6355-4836-BBD6-07B1C95E9B8E}" presName="sibTrans" presStyleCnt="0"/>
      <dgm:spPr/>
    </dgm:pt>
    <dgm:pt modelId="{2256CFCA-3A90-42D9-BAD5-0D56AD39EEFD}" type="pres">
      <dgm:prSet presAssocID="{86499F5B-924F-46CA-A042-F98A01565F2B}" presName="node" presStyleLbl="node1" presStyleIdx="7" presStyleCnt="11">
        <dgm:presLayoutVars>
          <dgm:bulletEnabled val="1"/>
        </dgm:presLayoutVars>
      </dgm:prSet>
      <dgm:spPr/>
    </dgm:pt>
    <dgm:pt modelId="{5E383154-4F2A-49C9-B8A8-06A898E7DCD7}" type="pres">
      <dgm:prSet presAssocID="{47503B37-4D9B-4E87-95B6-BE651D12FD40}" presName="sibTrans" presStyleCnt="0"/>
      <dgm:spPr/>
    </dgm:pt>
    <dgm:pt modelId="{666CF90A-F537-4705-8651-80CFE86E77F7}" type="pres">
      <dgm:prSet presAssocID="{99CB3487-4378-4B51-AF02-21C62CBB3895}" presName="node" presStyleLbl="node1" presStyleIdx="8" presStyleCnt="11">
        <dgm:presLayoutVars>
          <dgm:bulletEnabled val="1"/>
        </dgm:presLayoutVars>
      </dgm:prSet>
      <dgm:spPr/>
    </dgm:pt>
    <dgm:pt modelId="{951E3FF2-A18C-4C72-A518-EF2B4387E71C}" type="pres">
      <dgm:prSet presAssocID="{4E228986-69FC-456E-A5A7-C403D22A34DA}" presName="sibTrans" presStyleCnt="0"/>
      <dgm:spPr/>
    </dgm:pt>
    <dgm:pt modelId="{D94480B1-0BE8-4A47-BF27-EB29D4ED41AB}" type="pres">
      <dgm:prSet presAssocID="{EB7A9B9B-6EF4-4026-96D1-1487B5405E2D}" presName="node" presStyleLbl="node1" presStyleIdx="9" presStyleCnt="11">
        <dgm:presLayoutVars>
          <dgm:bulletEnabled val="1"/>
        </dgm:presLayoutVars>
      </dgm:prSet>
      <dgm:spPr/>
    </dgm:pt>
    <dgm:pt modelId="{E54962A6-0E71-401F-9FE9-42A4307E0398}" type="pres">
      <dgm:prSet presAssocID="{907216C6-A689-46D5-8EA3-320E0D576717}" presName="sibTrans" presStyleCnt="0"/>
      <dgm:spPr/>
    </dgm:pt>
    <dgm:pt modelId="{8265EDAF-ED3A-4D29-BD81-54034FF2785F}" type="pres">
      <dgm:prSet presAssocID="{4A9FBD1A-7AE2-4B48-A37C-D9163D9299B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F6F2F30-0908-4BC4-9E3A-B7C23E6C2DFD}" srcId="{FD4C9080-6280-4592-883E-A280556C23D8}" destId="{86499F5B-924F-46CA-A042-F98A01565F2B}" srcOrd="7" destOrd="0" parTransId="{0C173B61-EF64-4A9E-94D3-25A3CE5EB2A7}" sibTransId="{47503B37-4D9B-4E87-95B6-BE651D12FD40}"/>
    <dgm:cxn modelId="{120FE931-5CFF-4825-9296-83046CF3BB4C}" type="presOf" srcId="{99CB3487-4378-4B51-AF02-21C62CBB3895}" destId="{666CF90A-F537-4705-8651-80CFE86E77F7}" srcOrd="0" destOrd="0" presId="urn:microsoft.com/office/officeart/2005/8/layout/default"/>
    <dgm:cxn modelId="{8CD23134-67F2-46FE-BBAE-4C0A9A9C046A}" srcId="{FD4C9080-6280-4592-883E-A280556C23D8}" destId="{87169D4B-5D36-4AE1-8E58-69D13E8D3081}" srcOrd="6" destOrd="0" parTransId="{EB31B220-1A6E-4CE3-B3A6-192D1844FFDB}" sibTransId="{467D9D71-6355-4836-BBD6-07B1C95E9B8E}"/>
    <dgm:cxn modelId="{BF391F3F-3BFD-4E79-8379-0675BEE00898}" type="presOf" srcId="{16AD70FA-C670-42FB-92F1-AB81B7A00CAF}" destId="{4317E0DE-383F-4C64-958F-DAFF18147D2A}" srcOrd="0" destOrd="0" presId="urn:microsoft.com/office/officeart/2005/8/layout/default"/>
    <dgm:cxn modelId="{0D0F075D-AF96-4C47-BFBB-1970FF7E006D}" srcId="{FD4C9080-6280-4592-883E-A280556C23D8}" destId="{99CB3487-4378-4B51-AF02-21C62CBB3895}" srcOrd="8" destOrd="0" parTransId="{DB59910F-2296-4CF3-8FA4-B9B54BF9F36D}" sibTransId="{4E228986-69FC-456E-A5A7-C403D22A34DA}"/>
    <dgm:cxn modelId="{205A8668-AB82-4FEF-862E-5299E4CB89BA}" type="presOf" srcId="{DD5B43BF-F186-4461-9026-0B072E2D914A}" destId="{50F41F6D-BF30-4A8B-A89E-F13E7717D71F}" srcOrd="0" destOrd="0" presId="urn:microsoft.com/office/officeart/2005/8/layout/default"/>
    <dgm:cxn modelId="{DE20BB49-A699-4292-A289-0E7242D2C946}" srcId="{FD4C9080-6280-4592-883E-A280556C23D8}" destId="{45333FF6-CF7B-4719-8639-4CCEB91F7691}" srcOrd="0" destOrd="0" parTransId="{94F46F35-62F7-4C8E-9678-A4069976C1C8}" sibTransId="{B1C9193E-E925-47A5-9520-217903A6A816}"/>
    <dgm:cxn modelId="{97F6D370-C986-48BB-A83B-20F6074A8EBD}" type="presOf" srcId="{FFD8B8D7-6A19-4EEA-8359-A5988280A2D1}" destId="{32A38258-28C9-4D69-9541-48ECC6CAE66A}" srcOrd="0" destOrd="0" presId="urn:microsoft.com/office/officeart/2005/8/layout/default"/>
    <dgm:cxn modelId="{68662E51-636A-4310-BFC1-08F6779768E2}" srcId="{FD4C9080-6280-4592-883E-A280556C23D8}" destId="{FFD8B8D7-6A19-4EEA-8359-A5988280A2D1}" srcOrd="2" destOrd="0" parTransId="{3C4258E6-8181-4CBB-A9D9-64F11A837E26}" sibTransId="{A0E43648-F3EC-446F-A16A-89137B738861}"/>
    <dgm:cxn modelId="{B3156F57-AFE0-44EE-9624-F5D40EA0CEFA}" type="presOf" srcId="{FD4C9080-6280-4592-883E-A280556C23D8}" destId="{C81E1C0E-669A-49E8-9AC2-8AC9FBEF26DC}" srcOrd="0" destOrd="0" presId="urn:microsoft.com/office/officeart/2005/8/layout/default"/>
    <dgm:cxn modelId="{0EE32790-6B00-4772-996E-C14E98AB33E2}" srcId="{FD4C9080-6280-4592-883E-A280556C23D8}" destId="{7DFF6E4C-B2C0-44DA-A1D0-E981EE887E3A}" srcOrd="1" destOrd="0" parTransId="{94AC14E4-EC0D-477E-BB6A-212E2DB5B975}" sibTransId="{E9CA37F1-AB94-4EC0-AE60-5FEB4A1043E8}"/>
    <dgm:cxn modelId="{D647D496-18CA-43D6-97CE-4223AC72476F}" srcId="{FD4C9080-6280-4592-883E-A280556C23D8}" destId="{16AD70FA-C670-42FB-92F1-AB81B7A00CAF}" srcOrd="5" destOrd="0" parTransId="{FF86EA0D-DC7B-460C-AF4C-5DB96CDB0FA7}" sibTransId="{8C5BFBD5-C73F-4C79-88C5-85EEAF117AC7}"/>
    <dgm:cxn modelId="{E05C499B-584D-4F62-A96E-0EF8CA5EEB0D}" srcId="{FD4C9080-6280-4592-883E-A280556C23D8}" destId="{45502192-C009-4F52-903A-F852AC202123}" srcOrd="4" destOrd="0" parTransId="{21341B93-F6BF-4E50-AE0E-8CE3AB6D0428}" sibTransId="{80907CCD-2B5D-4775-963A-33574001D009}"/>
    <dgm:cxn modelId="{8CC5E9A2-2977-489B-BDC1-936C02F533C7}" type="presOf" srcId="{EB7A9B9B-6EF4-4026-96D1-1487B5405E2D}" destId="{D94480B1-0BE8-4A47-BF27-EB29D4ED41AB}" srcOrd="0" destOrd="0" presId="urn:microsoft.com/office/officeart/2005/8/layout/default"/>
    <dgm:cxn modelId="{A8B3E1A3-DB99-436D-B64D-AF69B179BE81}" type="presOf" srcId="{45502192-C009-4F52-903A-F852AC202123}" destId="{2E3CB47E-44AA-4537-B84A-18491554318B}" srcOrd="0" destOrd="0" presId="urn:microsoft.com/office/officeart/2005/8/layout/default"/>
    <dgm:cxn modelId="{1F70DAAB-6790-489E-A348-70E3FE6181C8}" srcId="{FD4C9080-6280-4592-883E-A280556C23D8}" destId="{DD5B43BF-F186-4461-9026-0B072E2D914A}" srcOrd="3" destOrd="0" parTransId="{D3273FCC-C66E-4F59-851F-A8A1F1F1951F}" sibTransId="{E6AEA455-0E9A-4C46-9D7C-5C3440EFD8B1}"/>
    <dgm:cxn modelId="{992301B2-92A4-4089-B391-D20B97EEF66F}" type="presOf" srcId="{87169D4B-5D36-4AE1-8E58-69D13E8D3081}" destId="{0ACA5609-CD00-47B0-8CA5-BCDCA5113795}" srcOrd="0" destOrd="0" presId="urn:microsoft.com/office/officeart/2005/8/layout/default"/>
    <dgm:cxn modelId="{10A3F0B7-FE98-4A1B-9C85-C65C459D549D}" type="presOf" srcId="{45333FF6-CF7B-4719-8639-4CCEB91F7691}" destId="{9211C764-FBA0-4109-B9E5-DCCC12F81F65}" srcOrd="0" destOrd="0" presId="urn:microsoft.com/office/officeart/2005/8/layout/default"/>
    <dgm:cxn modelId="{F7CFB0C0-21E2-465F-8ABF-82BEBF0C9318}" type="presOf" srcId="{7DFF6E4C-B2C0-44DA-A1D0-E981EE887E3A}" destId="{03FCC1DE-AC6F-46C7-BB20-A036B000229A}" srcOrd="0" destOrd="0" presId="urn:microsoft.com/office/officeart/2005/8/layout/default"/>
    <dgm:cxn modelId="{A188D3CB-EC82-4BC0-92C2-ECD6DFFE63F8}" type="presOf" srcId="{86499F5B-924F-46CA-A042-F98A01565F2B}" destId="{2256CFCA-3A90-42D9-BAD5-0D56AD39EEFD}" srcOrd="0" destOrd="0" presId="urn:microsoft.com/office/officeart/2005/8/layout/default"/>
    <dgm:cxn modelId="{BAFF49CC-5611-4A42-A60B-8FD88A9F51E9}" srcId="{FD4C9080-6280-4592-883E-A280556C23D8}" destId="{EB7A9B9B-6EF4-4026-96D1-1487B5405E2D}" srcOrd="9" destOrd="0" parTransId="{0248D90B-8CD5-4ED5-80AC-0C894E4F554C}" sibTransId="{907216C6-A689-46D5-8EA3-320E0D576717}"/>
    <dgm:cxn modelId="{49B566F0-E784-44CA-9E4F-050CFDBA8423}" type="presOf" srcId="{4A9FBD1A-7AE2-4B48-A37C-D9163D9299B3}" destId="{8265EDAF-ED3A-4D29-BD81-54034FF2785F}" srcOrd="0" destOrd="0" presId="urn:microsoft.com/office/officeart/2005/8/layout/default"/>
    <dgm:cxn modelId="{AA3CE7F3-4FE6-42D7-9EF2-A4AAC08A5165}" srcId="{FD4C9080-6280-4592-883E-A280556C23D8}" destId="{4A9FBD1A-7AE2-4B48-A37C-D9163D9299B3}" srcOrd="10" destOrd="0" parTransId="{3122722B-958C-40C3-B9F9-537438E6C8CF}" sibTransId="{6D765ED9-91FA-47DC-80CD-6DE9D2649292}"/>
    <dgm:cxn modelId="{103F596E-18E9-4D6C-8683-418F4BFE7A75}" type="presParOf" srcId="{C81E1C0E-669A-49E8-9AC2-8AC9FBEF26DC}" destId="{9211C764-FBA0-4109-B9E5-DCCC12F81F65}" srcOrd="0" destOrd="0" presId="urn:microsoft.com/office/officeart/2005/8/layout/default"/>
    <dgm:cxn modelId="{C5B3F9F1-3000-4432-913E-F305B994B5A9}" type="presParOf" srcId="{C81E1C0E-669A-49E8-9AC2-8AC9FBEF26DC}" destId="{619522E5-0567-4F64-B6DC-2EAF56D5F519}" srcOrd="1" destOrd="0" presId="urn:microsoft.com/office/officeart/2005/8/layout/default"/>
    <dgm:cxn modelId="{DFEE4554-9D2A-4F1A-B96A-DD17178C7EC0}" type="presParOf" srcId="{C81E1C0E-669A-49E8-9AC2-8AC9FBEF26DC}" destId="{03FCC1DE-AC6F-46C7-BB20-A036B000229A}" srcOrd="2" destOrd="0" presId="urn:microsoft.com/office/officeart/2005/8/layout/default"/>
    <dgm:cxn modelId="{BEC202A0-7A73-46A3-B059-144EF1581650}" type="presParOf" srcId="{C81E1C0E-669A-49E8-9AC2-8AC9FBEF26DC}" destId="{B76C04E9-096B-4905-A84C-0ADB8A37DE84}" srcOrd="3" destOrd="0" presId="urn:microsoft.com/office/officeart/2005/8/layout/default"/>
    <dgm:cxn modelId="{816E5265-72F4-467D-9007-36A36173A3FC}" type="presParOf" srcId="{C81E1C0E-669A-49E8-9AC2-8AC9FBEF26DC}" destId="{32A38258-28C9-4D69-9541-48ECC6CAE66A}" srcOrd="4" destOrd="0" presId="urn:microsoft.com/office/officeart/2005/8/layout/default"/>
    <dgm:cxn modelId="{DB9CA8AD-E919-440D-AD8C-B01AB8E6A4FD}" type="presParOf" srcId="{C81E1C0E-669A-49E8-9AC2-8AC9FBEF26DC}" destId="{B823A7AC-E7FC-4517-8FCB-B1C1A897395D}" srcOrd="5" destOrd="0" presId="urn:microsoft.com/office/officeart/2005/8/layout/default"/>
    <dgm:cxn modelId="{B9A5B879-7764-43DF-AF5C-DAD6DAF7A6D6}" type="presParOf" srcId="{C81E1C0E-669A-49E8-9AC2-8AC9FBEF26DC}" destId="{50F41F6D-BF30-4A8B-A89E-F13E7717D71F}" srcOrd="6" destOrd="0" presId="urn:microsoft.com/office/officeart/2005/8/layout/default"/>
    <dgm:cxn modelId="{E9C4849B-2A0D-4B25-8CFA-6F6871AEA4A9}" type="presParOf" srcId="{C81E1C0E-669A-49E8-9AC2-8AC9FBEF26DC}" destId="{0FD4A88D-CB4C-496F-BE2B-85267BEEA616}" srcOrd="7" destOrd="0" presId="urn:microsoft.com/office/officeart/2005/8/layout/default"/>
    <dgm:cxn modelId="{373FF7F5-6CB8-4595-995E-D6E6068987C5}" type="presParOf" srcId="{C81E1C0E-669A-49E8-9AC2-8AC9FBEF26DC}" destId="{2E3CB47E-44AA-4537-B84A-18491554318B}" srcOrd="8" destOrd="0" presId="urn:microsoft.com/office/officeart/2005/8/layout/default"/>
    <dgm:cxn modelId="{C844763F-0AAB-4A65-9CB2-E01E39000F37}" type="presParOf" srcId="{C81E1C0E-669A-49E8-9AC2-8AC9FBEF26DC}" destId="{865EED06-37C4-4F44-9A43-C96CC02B18EE}" srcOrd="9" destOrd="0" presId="urn:microsoft.com/office/officeart/2005/8/layout/default"/>
    <dgm:cxn modelId="{EDEA67D9-68FD-4262-ADA1-9929E6E26953}" type="presParOf" srcId="{C81E1C0E-669A-49E8-9AC2-8AC9FBEF26DC}" destId="{4317E0DE-383F-4C64-958F-DAFF18147D2A}" srcOrd="10" destOrd="0" presId="urn:microsoft.com/office/officeart/2005/8/layout/default"/>
    <dgm:cxn modelId="{3F24602F-93B9-4D99-84AB-955F2626E7F3}" type="presParOf" srcId="{C81E1C0E-669A-49E8-9AC2-8AC9FBEF26DC}" destId="{0A3ABC20-86EF-4DFA-9116-CA3BF4E66771}" srcOrd="11" destOrd="0" presId="urn:microsoft.com/office/officeart/2005/8/layout/default"/>
    <dgm:cxn modelId="{D4AE7B76-49BD-4093-AF30-F62C437F2602}" type="presParOf" srcId="{C81E1C0E-669A-49E8-9AC2-8AC9FBEF26DC}" destId="{0ACA5609-CD00-47B0-8CA5-BCDCA5113795}" srcOrd="12" destOrd="0" presId="urn:microsoft.com/office/officeart/2005/8/layout/default"/>
    <dgm:cxn modelId="{20834594-86F5-435D-82C9-CFE70DEFDBD4}" type="presParOf" srcId="{C81E1C0E-669A-49E8-9AC2-8AC9FBEF26DC}" destId="{5FE99E29-6B26-403A-B668-7A3790CFF09A}" srcOrd="13" destOrd="0" presId="urn:microsoft.com/office/officeart/2005/8/layout/default"/>
    <dgm:cxn modelId="{52308D62-00B8-4CF3-9141-B6E02773E4C8}" type="presParOf" srcId="{C81E1C0E-669A-49E8-9AC2-8AC9FBEF26DC}" destId="{2256CFCA-3A90-42D9-BAD5-0D56AD39EEFD}" srcOrd="14" destOrd="0" presId="urn:microsoft.com/office/officeart/2005/8/layout/default"/>
    <dgm:cxn modelId="{73E3A270-C211-4227-BEDF-568EF38EA6F5}" type="presParOf" srcId="{C81E1C0E-669A-49E8-9AC2-8AC9FBEF26DC}" destId="{5E383154-4F2A-49C9-B8A8-06A898E7DCD7}" srcOrd="15" destOrd="0" presId="urn:microsoft.com/office/officeart/2005/8/layout/default"/>
    <dgm:cxn modelId="{7F691DDF-FE86-4FE9-879C-8A577F6A9552}" type="presParOf" srcId="{C81E1C0E-669A-49E8-9AC2-8AC9FBEF26DC}" destId="{666CF90A-F537-4705-8651-80CFE86E77F7}" srcOrd="16" destOrd="0" presId="urn:microsoft.com/office/officeart/2005/8/layout/default"/>
    <dgm:cxn modelId="{9CEC648B-5B47-442D-B919-DF86449E96FE}" type="presParOf" srcId="{C81E1C0E-669A-49E8-9AC2-8AC9FBEF26DC}" destId="{951E3FF2-A18C-4C72-A518-EF2B4387E71C}" srcOrd="17" destOrd="0" presId="urn:microsoft.com/office/officeart/2005/8/layout/default"/>
    <dgm:cxn modelId="{2627E9CC-99ED-496C-B304-53792A6BABEC}" type="presParOf" srcId="{C81E1C0E-669A-49E8-9AC2-8AC9FBEF26DC}" destId="{D94480B1-0BE8-4A47-BF27-EB29D4ED41AB}" srcOrd="18" destOrd="0" presId="urn:microsoft.com/office/officeart/2005/8/layout/default"/>
    <dgm:cxn modelId="{257F6DFC-4114-4062-8798-A9C118CC04A4}" type="presParOf" srcId="{C81E1C0E-669A-49E8-9AC2-8AC9FBEF26DC}" destId="{E54962A6-0E71-401F-9FE9-42A4307E0398}" srcOrd="19" destOrd="0" presId="urn:microsoft.com/office/officeart/2005/8/layout/default"/>
    <dgm:cxn modelId="{924E9222-B668-48FA-A39A-F753CB0248E1}" type="presParOf" srcId="{C81E1C0E-669A-49E8-9AC2-8AC9FBEF26DC}" destId="{8265EDAF-ED3A-4D29-BD81-54034FF2785F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1C764-FBA0-4109-B9E5-DCCC12F81F65}">
      <dsp:nvSpPr>
        <dsp:cNvPr id="0" name=""/>
        <dsp:cNvSpPr/>
      </dsp:nvSpPr>
      <dsp:spPr>
        <a:xfrm>
          <a:off x="1861" y="410541"/>
          <a:ext cx="1476693" cy="886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Salud</a:t>
          </a:r>
          <a:endParaRPr lang="es-PE" sz="1400" kern="1200" dirty="0"/>
        </a:p>
      </dsp:txBody>
      <dsp:txXfrm>
        <a:off x="1861" y="410541"/>
        <a:ext cx="1476693" cy="886015"/>
      </dsp:txXfrm>
    </dsp:sp>
    <dsp:sp modelId="{03FCC1DE-AC6F-46C7-BB20-A036B000229A}">
      <dsp:nvSpPr>
        <dsp:cNvPr id="0" name=""/>
        <dsp:cNvSpPr/>
      </dsp:nvSpPr>
      <dsp:spPr>
        <a:xfrm>
          <a:off x="1626223" y="410541"/>
          <a:ext cx="1476693" cy="886015"/>
        </a:xfrm>
        <a:prstGeom prst="rect">
          <a:avLst/>
        </a:prstGeom>
        <a:solidFill>
          <a:schemeClr val="accent5">
            <a:hueOff val="-2132312"/>
            <a:satOff val="1212"/>
            <a:lumOff val="-1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Educación</a:t>
          </a:r>
        </a:p>
      </dsp:txBody>
      <dsp:txXfrm>
        <a:off x="1626223" y="410541"/>
        <a:ext cx="1476693" cy="886015"/>
      </dsp:txXfrm>
    </dsp:sp>
    <dsp:sp modelId="{32A38258-28C9-4D69-9541-48ECC6CAE66A}">
      <dsp:nvSpPr>
        <dsp:cNvPr id="0" name=""/>
        <dsp:cNvSpPr/>
      </dsp:nvSpPr>
      <dsp:spPr>
        <a:xfrm>
          <a:off x="3250586" y="410541"/>
          <a:ext cx="1476693" cy="886015"/>
        </a:xfrm>
        <a:prstGeom prst="rect">
          <a:avLst/>
        </a:prstGeom>
        <a:solidFill>
          <a:schemeClr val="accent5">
            <a:hueOff val="-4264624"/>
            <a:satOff val="2424"/>
            <a:lumOff val="-2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Agropecuaria</a:t>
          </a:r>
        </a:p>
      </dsp:txBody>
      <dsp:txXfrm>
        <a:off x="3250586" y="410541"/>
        <a:ext cx="1476693" cy="886015"/>
      </dsp:txXfrm>
    </dsp:sp>
    <dsp:sp modelId="{50F41F6D-BF30-4A8B-A89E-F13E7717D71F}">
      <dsp:nvSpPr>
        <dsp:cNvPr id="0" name=""/>
        <dsp:cNvSpPr/>
      </dsp:nvSpPr>
      <dsp:spPr>
        <a:xfrm>
          <a:off x="4874948" y="410541"/>
          <a:ext cx="1476693" cy="886015"/>
        </a:xfrm>
        <a:prstGeom prst="rect">
          <a:avLst/>
        </a:prstGeom>
        <a:solidFill>
          <a:schemeClr val="accent5">
            <a:hueOff val="-6396936"/>
            <a:satOff val="3636"/>
            <a:lumOff val="-3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Transporte</a:t>
          </a:r>
        </a:p>
      </dsp:txBody>
      <dsp:txXfrm>
        <a:off x="4874948" y="410541"/>
        <a:ext cx="1476693" cy="886015"/>
      </dsp:txXfrm>
    </dsp:sp>
    <dsp:sp modelId="{2E3CB47E-44AA-4537-B84A-18491554318B}">
      <dsp:nvSpPr>
        <dsp:cNvPr id="0" name=""/>
        <dsp:cNvSpPr/>
      </dsp:nvSpPr>
      <dsp:spPr>
        <a:xfrm>
          <a:off x="1861" y="1444227"/>
          <a:ext cx="1476693" cy="886015"/>
        </a:xfrm>
        <a:prstGeom prst="rect">
          <a:avLst/>
        </a:prstGeom>
        <a:solidFill>
          <a:schemeClr val="accent5">
            <a:hueOff val="-8529249"/>
            <a:satOff val="4848"/>
            <a:lumOff val="-4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Protección Social</a:t>
          </a:r>
        </a:p>
      </dsp:txBody>
      <dsp:txXfrm>
        <a:off x="1861" y="1444227"/>
        <a:ext cx="1476693" cy="886015"/>
      </dsp:txXfrm>
    </dsp:sp>
    <dsp:sp modelId="{4317E0DE-383F-4C64-958F-DAFF18147D2A}">
      <dsp:nvSpPr>
        <dsp:cNvPr id="0" name=""/>
        <dsp:cNvSpPr/>
      </dsp:nvSpPr>
      <dsp:spPr>
        <a:xfrm>
          <a:off x="1626223" y="1444227"/>
          <a:ext cx="1476693" cy="886015"/>
        </a:xfrm>
        <a:prstGeom prst="rect">
          <a:avLst/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Ambiente</a:t>
          </a:r>
        </a:p>
      </dsp:txBody>
      <dsp:txXfrm>
        <a:off x="1626223" y="1444227"/>
        <a:ext cx="1476693" cy="886015"/>
      </dsp:txXfrm>
    </dsp:sp>
    <dsp:sp modelId="{0ACA5609-CD00-47B0-8CA5-BCDCA5113795}">
      <dsp:nvSpPr>
        <dsp:cNvPr id="0" name=""/>
        <dsp:cNvSpPr/>
      </dsp:nvSpPr>
      <dsp:spPr>
        <a:xfrm>
          <a:off x="3250586" y="1444227"/>
          <a:ext cx="1476693" cy="886015"/>
        </a:xfrm>
        <a:prstGeom prst="rect">
          <a:avLst/>
        </a:prstGeom>
        <a:solidFill>
          <a:schemeClr val="accent5">
            <a:hueOff val="-12793873"/>
            <a:satOff val="7271"/>
            <a:lumOff val="-6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Turismo</a:t>
          </a:r>
        </a:p>
      </dsp:txBody>
      <dsp:txXfrm>
        <a:off x="3250586" y="1444227"/>
        <a:ext cx="1476693" cy="886015"/>
      </dsp:txXfrm>
    </dsp:sp>
    <dsp:sp modelId="{2256CFCA-3A90-42D9-BAD5-0D56AD39EEFD}">
      <dsp:nvSpPr>
        <dsp:cNvPr id="0" name=""/>
        <dsp:cNvSpPr/>
      </dsp:nvSpPr>
      <dsp:spPr>
        <a:xfrm>
          <a:off x="4874948" y="1444227"/>
          <a:ext cx="1476693" cy="886015"/>
        </a:xfrm>
        <a:prstGeom prst="rect">
          <a:avLst/>
        </a:prstGeom>
        <a:solidFill>
          <a:schemeClr val="accent5">
            <a:hueOff val="-14926185"/>
            <a:satOff val="8483"/>
            <a:lumOff val="-7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Planeamiento y Gestión</a:t>
          </a:r>
        </a:p>
      </dsp:txBody>
      <dsp:txXfrm>
        <a:off x="4874948" y="1444227"/>
        <a:ext cx="1476693" cy="886015"/>
      </dsp:txXfrm>
    </dsp:sp>
    <dsp:sp modelId="{666CF90A-F537-4705-8651-80CFE86E77F7}">
      <dsp:nvSpPr>
        <dsp:cNvPr id="0" name=""/>
        <dsp:cNvSpPr/>
      </dsp:nvSpPr>
      <dsp:spPr>
        <a:xfrm>
          <a:off x="814042" y="2477912"/>
          <a:ext cx="1476693" cy="886015"/>
        </a:xfrm>
        <a:prstGeom prst="rect">
          <a:avLst/>
        </a:prstGeom>
        <a:solidFill>
          <a:schemeClr val="accent5">
            <a:hueOff val="-17058497"/>
            <a:satOff val="9695"/>
            <a:lumOff val="-8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Cultura y Deporte</a:t>
          </a:r>
        </a:p>
      </dsp:txBody>
      <dsp:txXfrm>
        <a:off x="814042" y="2477912"/>
        <a:ext cx="1476693" cy="886015"/>
      </dsp:txXfrm>
    </dsp:sp>
    <dsp:sp modelId="{D94480B1-0BE8-4A47-BF27-EB29D4ED41AB}">
      <dsp:nvSpPr>
        <dsp:cNvPr id="0" name=""/>
        <dsp:cNvSpPr/>
      </dsp:nvSpPr>
      <dsp:spPr>
        <a:xfrm>
          <a:off x="2438404" y="2477912"/>
          <a:ext cx="1476693" cy="886015"/>
        </a:xfrm>
        <a:prstGeom prst="rect">
          <a:avLst/>
        </a:prstGeom>
        <a:solidFill>
          <a:schemeClr val="accent5">
            <a:hueOff val="-19190808"/>
            <a:satOff val="10907"/>
            <a:lumOff val="-9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Comunicaciones</a:t>
          </a:r>
        </a:p>
      </dsp:txBody>
      <dsp:txXfrm>
        <a:off x="2438404" y="2477912"/>
        <a:ext cx="1476693" cy="886015"/>
      </dsp:txXfrm>
    </dsp:sp>
    <dsp:sp modelId="{8265EDAF-ED3A-4D29-BD81-54034FF2785F}">
      <dsp:nvSpPr>
        <dsp:cNvPr id="0" name=""/>
        <dsp:cNvSpPr/>
      </dsp:nvSpPr>
      <dsp:spPr>
        <a:xfrm>
          <a:off x="4062767" y="2477912"/>
          <a:ext cx="1476693" cy="886015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/>
            <a:t>Orden Publico y Seguridad</a:t>
          </a:r>
        </a:p>
      </dsp:txBody>
      <dsp:txXfrm>
        <a:off x="4062767" y="2477912"/>
        <a:ext cx="1476693" cy="886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2B3CE-3C85-4C1C-A24D-C00C129972B6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21E6-9041-4B1C-828D-A74CD250E02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9070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5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837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14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80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1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22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30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615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8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4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8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2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43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0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868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869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7991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9067" y="1233367"/>
            <a:ext cx="9434000" cy="15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742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379067" y="2111133"/>
            <a:ext cx="8457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79067" y="3786736"/>
            <a:ext cx="8457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805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83800" y="690033"/>
            <a:ext cx="8046000" cy="99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983800" y="1967600"/>
            <a:ext cx="3855600" cy="39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274639" y="1967600"/>
            <a:ext cx="3855600" cy="39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667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154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282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P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3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193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237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725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057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841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948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4508A0C-A0EC-43A1-BE13-BC43E648D955}" type="datetimeFigureOut">
              <a:rPr lang="es-PE" smtClean="0"/>
              <a:t>08/07/2020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3DA6CF-928A-4056-BC7C-BCE6D23B724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771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7" Type="http://schemas.openxmlformats.org/officeDocument/2006/relationships/slide" Target="slide3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1101B-0B8E-40B7-816A-53F35C3CE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869" y="620785"/>
            <a:ext cx="10326413" cy="1603696"/>
          </a:xfrm>
        </p:spPr>
        <p:txBody>
          <a:bodyPr>
            <a:noAutofit/>
          </a:bodyPr>
          <a:lstStyle/>
          <a:p>
            <a:r>
              <a:rPr lang="en" sz="5400" b="1" dirty="0"/>
              <a:t>PROYECTOS DE INVERSION EN FASE DE FORMULACION </a:t>
            </a:r>
            <a:r>
              <a:rPr lang="es-PE" sz="5400" b="1" dirty="0"/>
              <a:t>POR </a:t>
            </a:r>
            <a:r>
              <a:rPr lang="en" sz="5400" b="1" dirty="0"/>
              <a:t>FUNCIONES</a:t>
            </a:r>
            <a:endParaRPr lang="es-PE" sz="54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2D61187-409F-4EC2-B2BB-DE1EBEC70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742008"/>
              </p:ext>
            </p:extLst>
          </p:nvPr>
        </p:nvGraphicFramePr>
        <p:xfrm>
          <a:off x="2569780" y="2462745"/>
          <a:ext cx="6353503" cy="377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4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DB11E-B1D2-4BAF-9D53-A02F57769ABB}"/>
              </a:ext>
            </a:extLst>
          </p:cNvPr>
          <p:cNvSpPr txBox="1">
            <a:spLocks/>
          </p:cNvSpPr>
          <p:nvPr/>
        </p:nvSpPr>
        <p:spPr>
          <a:xfrm>
            <a:off x="131180" y="91450"/>
            <a:ext cx="11929640" cy="6665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 LOS EE.SS KILCATA, YUMIRE, SONCCOCCOCHA, TURPAY Y MAMARA DE LA PROVINCIA DE ANTABAMBA,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4442C0-C4AF-4BCE-81F2-DCDBBB8F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8" t="8085" r="31678" b="13145"/>
          <a:stretch/>
        </p:blipFill>
        <p:spPr>
          <a:xfrm>
            <a:off x="125495" y="836551"/>
            <a:ext cx="6326105" cy="57284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58D04A-0387-4AAE-98BF-9841C6CC7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0" b="6193"/>
          <a:stretch/>
        </p:blipFill>
        <p:spPr>
          <a:xfrm>
            <a:off x="6852948" y="1007957"/>
            <a:ext cx="5207873" cy="1809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2FD9E3-46AF-46B5-81E9-7C1086E58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7" b="14930"/>
          <a:stretch/>
        </p:blipFill>
        <p:spPr>
          <a:xfrm>
            <a:off x="6852948" y="3467021"/>
            <a:ext cx="5207873" cy="1605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AEA4C5-46F3-4B6D-B849-0FB79EDA0875}"/>
              </a:ext>
            </a:extLst>
          </p:cNvPr>
          <p:cNvSpPr/>
          <p:nvPr/>
        </p:nvSpPr>
        <p:spPr>
          <a:xfrm>
            <a:off x="6852948" y="6044575"/>
            <a:ext cx="5207873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1.27%</a:t>
            </a:r>
          </a:p>
        </p:txBody>
      </p:sp>
    </p:spTree>
    <p:extLst>
      <p:ext uri="{BB962C8B-B14F-4D97-AF65-F5344CB8AC3E}">
        <p14:creationId xmlns:p14="http://schemas.microsoft.com/office/powerpoint/2010/main" val="394342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C202C-F24A-4767-AEA0-CECB624737B1}"/>
              </a:ext>
            </a:extLst>
          </p:cNvPr>
          <p:cNvSpPr txBox="1">
            <a:spLocks/>
          </p:cNvSpPr>
          <p:nvPr/>
        </p:nvSpPr>
        <p:spPr>
          <a:xfrm>
            <a:off x="162044" y="161731"/>
            <a:ext cx="11986537" cy="53138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TALAVERA DEL DISTRITO DE TALAVERA - PROVINCIA DE ANDAHUAYLAS - DEPARTAMENTO DE APURIMAC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BF8F88-5F87-4F76-8A9D-BB45AA35E616}"/>
              </a:ext>
            </a:extLst>
          </p:cNvPr>
          <p:cNvSpPr/>
          <p:nvPr/>
        </p:nvSpPr>
        <p:spPr>
          <a:xfrm>
            <a:off x="6768905" y="4147247"/>
            <a:ext cx="5379676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Inicio de Actividad: 01/01/1980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41A1B9-A7CC-4A0C-9F84-48A8BB7974AF}"/>
              </a:ext>
            </a:extLst>
          </p:cNvPr>
          <p:cNvSpPr/>
          <p:nvPr/>
        </p:nvSpPr>
        <p:spPr>
          <a:xfrm>
            <a:off x="6768905" y="4626195"/>
            <a:ext cx="5379676" cy="5847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creación según Resolución 01/01/1980 </a:t>
            </a:r>
          </a:p>
          <a:p>
            <a:pPr algn="ctr"/>
            <a:r>
              <a:rPr lang="es-PE" sz="1600" b="1" dirty="0">
                <a:solidFill>
                  <a:schemeClr val="bg1"/>
                </a:solidFill>
              </a:rPr>
              <a:t>(39 años de funcionamiento)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82ED17-D789-4110-97D3-CC16FC7E2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6" t="8054" r="31721" b="13248"/>
          <a:stretch/>
        </p:blipFill>
        <p:spPr>
          <a:xfrm>
            <a:off x="162045" y="693114"/>
            <a:ext cx="6606860" cy="6101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25B891-EB5A-4686-A381-EF19E56E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05" y="3305759"/>
            <a:ext cx="5379676" cy="72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422322-F6A5-419E-BBC6-6343F860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904" y="1012347"/>
            <a:ext cx="5379675" cy="217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D03E036-B1BC-48C0-8988-7BAFA1A42EB6}"/>
              </a:ext>
            </a:extLst>
          </p:cNvPr>
          <p:cNvSpPr/>
          <p:nvPr/>
        </p:nvSpPr>
        <p:spPr>
          <a:xfrm>
            <a:off x="6768905" y="5412286"/>
            <a:ext cx="5379676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206450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6851B-658D-46FD-9B07-0B3E5EA0A2E6}"/>
              </a:ext>
            </a:extLst>
          </p:cNvPr>
          <p:cNvSpPr txBox="1">
            <a:spLocks/>
          </p:cNvSpPr>
          <p:nvPr/>
        </p:nvSpPr>
        <p:spPr>
          <a:xfrm>
            <a:off x="102997" y="63699"/>
            <a:ext cx="11986007" cy="6173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C.S. MOLLEBAMBA, DISTRITO DE JUAN ESPINOZA MEDRANO, PROVINCIA DE ANTABAMBA,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333423-20C3-438A-939A-8FBA08E52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5" t="8086" r="31817" b="13343"/>
          <a:stretch/>
        </p:blipFill>
        <p:spPr>
          <a:xfrm>
            <a:off x="102996" y="754890"/>
            <a:ext cx="6272651" cy="59676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2C8E69-572C-4466-B91E-839F0ECE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6" b="2299"/>
          <a:stretch/>
        </p:blipFill>
        <p:spPr>
          <a:xfrm>
            <a:off x="6488265" y="821843"/>
            <a:ext cx="5600739" cy="4229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C678FA-EF91-44BC-B002-FFE2A5EA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265" y="5106418"/>
            <a:ext cx="5600739" cy="1070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5739E9-0D70-442D-8D8F-C1373805ECAB}"/>
              </a:ext>
            </a:extLst>
          </p:cNvPr>
          <p:cNvSpPr/>
          <p:nvPr/>
        </p:nvSpPr>
        <p:spPr>
          <a:xfrm>
            <a:off x="6733643" y="6231618"/>
            <a:ext cx="5109984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121913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2E08-564A-4DFB-BE91-20158A843DF0}"/>
              </a:ext>
            </a:extLst>
          </p:cNvPr>
          <p:cNvSpPr txBox="1">
            <a:spLocks/>
          </p:cNvSpPr>
          <p:nvPr/>
        </p:nvSpPr>
        <p:spPr>
          <a:xfrm>
            <a:off x="169764" y="99161"/>
            <a:ext cx="11898773" cy="8590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C.S. VILLA GLORIA CATEGORIA I-3, P.S. ATUMPAMPA CATEGORIA I-1, P.S. MARCAHUASI CATEGORIA I-1, PROVINCIA DE ABANCAY,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728DD9-1B71-4DC4-BC76-22FC722EE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77" t="7887" r="31928" b="13145"/>
          <a:stretch/>
        </p:blipFill>
        <p:spPr>
          <a:xfrm>
            <a:off x="1" y="958253"/>
            <a:ext cx="6096000" cy="5899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938A770-5827-43C0-9C53-64B17DB64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6" b="4379"/>
          <a:stretch/>
        </p:blipFill>
        <p:spPr>
          <a:xfrm>
            <a:off x="6096001" y="1053743"/>
            <a:ext cx="5972537" cy="341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B6A97F-0371-4089-8D41-906C54E8C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82" b="17172"/>
          <a:stretch/>
        </p:blipFill>
        <p:spPr>
          <a:xfrm>
            <a:off x="6147238" y="4566045"/>
            <a:ext cx="5921300" cy="132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F4B6208-F944-4281-A983-8CCDE02156E2}"/>
              </a:ext>
            </a:extLst>
          </p:cNvPr>
          <p:cNvSpPr/>
          <p:nvPr/>
        </p:nvSpPr>
        <p:spPr>
          <a:xfrm>
            <a:off x="6176571" y="6098874"/>
            <a:ext cx="5891968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0.76%</a:t>
            </a:r>
          </a:p>
        </p:txBody>
      </p:sp>
    </p:spTree>
    <p:extLst>
      <p:ext uri="{BB962C8B-B14F-4D97-AF65-F5344CB8AC3E}">
        <p14:creationId xmlns:p14="http://schemas.microsoft.com/office/powerpoint/2010/main" val="214650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3CC25-1253-4CEF-8524-D95C93ADA328}"/>
              </a:ext>
            </a:extLst>
          </p:cNvPr>
          <p:cNvSpPr txBox="1">
            <a:spLocks/>
          </p:cNvSpPr>
          <p:nvPr/>
        </p:nvSpPr>
        <p:spPr>
          <a:xfrm>
            <a:off x="246525" y="123463"/>
            <a:ext cx="11806579" cy="7963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PE" sz="16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E INSTALACION DE LOS SERVICIOS DE SALUD LAHUALAHUA, PISQUICOCHA, CHACAPUENTE, TOTORA, IZCAHUACA, CCELLOPAMPA, CARAYBAMBA, KILCACCASA Y PAMPAMARCA, PROVINCIA DE AYMARAES, REGION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CBE8A8-8012-4273-B3EF-65C474F8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t="8284" r="31705" b="13542"/>
          <a:stretch/>
        </p:blipFill>
        <p:spPr>
          <a:xfrm>
            <a:off x="135405" y="919788"/>
            <a:ext cx="5482175" cy="56249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E1056E-3165-4CBA-9B2B-11845BD2F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7" b="2557"/>
          <a:stretch/>
        </p:blipFill>
        <p:spPr>
          <a:xfrm>
            <a:off x="5509549" y="967645"/>
            <a:ext cx="6543555" cy="3987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11ECC7-C4A5-402A-B44E-7CE40724E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1" b="5418"/>
          <a:stretch/>
        </p:blipFill>
        <p:spPr>
          <a:xfrm>
            <a:off x="5718627" y="4904200"/>
            <a:ext cx="6334476" cy="1533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2DE011-DE41-43A9-BD04-7BB165A6A5B6}"/>
              </a:ext>
            </a:extLst>
          </p:cNvPr>
          <p:cNvSpPr/>
          <p:nvPr/>
        </p:nvSpPr>
        <p:spPr>
          <a:xfrm>
            <a:off x="6460294" y="6437745"/>
            <a:ext cx="4743113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2.29%</a:t>
            </a:r>
          </a:p>
        </p:txBody>
      </p:sp>
    </p:spTree>
    <p:extLst>
      <p:ext uri="{BB962C8B-B14F-4D97-AF65-F5344CB8AC3E}">
        <p14:creationId xmlns:p14="http://schemas.microsoft.com/office/powerpoint/2010/main" val="108937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3" action="ppaction://hlinksldjump"/>
            <a:extLst>
              <a:ext uri="{FF2B5EF4-FFF2-40B4-BE49-F238E27FC236}">
                <a16:creationId xmlns:a16="http://schemas.microsoft.com/office/drawing/2014/main" id="{14CEE5F2-6C18-4B21-91D1-08849704758F}"/>
              </a:ext>
            </a:extLst>
          </p:cNvPr>
          <p:cNvSpPr txBox="1">
            <a:spLocks/>
          </p:cNvSpPr>
          <p:nvPr/>
        </p:nvSpPr>
        <p:spPr>
          <a:xfrm>
            <a:off x="2254550" y="1382169"/>
            <a:ext cx="7682900" cy="2046831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23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228481" y="2485824"/>
            <a:ext cx="9434000" cy="18863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– </a:t>
            </a:r>
            <a:r>
              <a:rPr lang="es-PE" sz="5333" b="1" dirty="0"/>
              <a:t>Producción y turismo </a:t>
            </a:r>
            <a:endParaRPr sz="5333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8E15C1-01FD-48E6-A704-924AE524E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3" b="16179"/>
          <a:stretch/>
        </p:blipFill>
        <p:spPr>
          <a:xfrm>
            <a:off x="901576" y="545783"/>
            <a:ext cx="653811" cy="662183"/>
          </a:xfrm>
          <a:prstGeom prst="rect">
            <a:avLst/>
          </a:prstGeom>
        </p:spPr>
      </p:pic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3395BEA7-3C2D-4305-9A61-9C728FCCB8C6}"/>
              </a:ext>
            </a:extLst>
          </p:cNvPr>
          <p:cNvSpPr txBox="1">
            <a:spLocks/>
          </p:cNvSpPr>
          <p:nvPr/>
        </p:nvSpPr>
        <p:spPr>
          <a:xfrm>
            <a:off x="1620051" y="545783"/>
            <a:ext cx="5695151" cy="64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MX" sz="1867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Oficina regional de formulación y evaluación de inversiones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7DB9BA98-6BEB-4F68-8F37-ADE0EF83B1E6}"/>
              </a:ext>
            </a:extLst>
          </p:cNvPr>
          <p:cNvSpPr txBox="1">
            <a:spLocks/>
          </p:cNvSpPr>
          <p:nvPr/>
        </p:nvSpPr>
        <p:spPr>
          <a:xfrm>
            <a:off x="427950" y="508358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</a:t>
            </a:r>
            <a:r>
              <a:rPr lang="es-MX" sz="3733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</a:t>
            </a:r>
            <a:r>
              <a:rPr lang="es-MX" sz="3733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Inversión</a:t>
            </a:r>
            <a:r>
              <a:rPr lang="es-MX" sz="3733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Formulados-2019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CA5CC4D-BBD4-4FC3-B093-12525FF06839}"/>
              </a:ext>
            </a:extLst>
          </p:cNvPr>
          <p:cNvGraphicFramePr>
            <a:graphicFrameLocks noGrp="1"/>
          </p:cNvGraphicFramePr>
          <p:nvPr/>
        </p:nvGraphicFramePr>
        <p:xfrm>
          <a:off x="677130" y="1681961"/>
          <a:ext cx="10749535" cy="446743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23267">
                  <a:extLst>
                    <a:ext uri="{9D8B030D-6E8A-4147-A177-3AD203B41FA5}">
                      <a16:colId xmlns:a16="http://schemas.microsoft.com/office/drawing/2014/main" val="3300454707"/>
                    </a:ext>
                  </a:extLst>
                </a:gridCol>
                <a:gridCol w="931204">
                  <a:extLst>
                    <a:ext uri="{9D8B030D-6E8A-4147-A177-3AD203B41FA5}">
                      <a16:colId xmlns:a16="http://schemas.microsoft.com/office/drawing/2014/main" val="2866352394"/>
                    </a:ext>
                  </a:extLst>
                </a:gridCol>
                <a:gridCol w="723267">
                  <a:extLst>
                    <a:ext uri="{9D8B030D-6E8A-4147-A177-3AD203B41FA5}">
                      <a16:colId xmlns:a16="http://schemas.microsoft.com/office/drawing/2014/main" val="3624716480"/>
                    </a:ext>
                  </a:extLst>
                </a:gridCol>
                <a:gridCol w="967368">
                  <a:extLst>
                    <a:ext uri="{9D8B030D-6E8A-4147-A177-3AD203B41FA5}">
                      <a16:colId xmlns:a16="http://schemas.microsoft.com/office/drawing/2014/main" val="681924180"/>
                    </a:ext>
                  </a:extLst>
                </a:gridCol>
                <a:gridCol w="2193905">
                  <a:extLst>
                    <a:ext uri="{9D8B030D-6E8A-4147-A177-3AD203B41FA5}">
                      <a16:colId xmlns:a16="http://schemas.microsoft.com/office/drawing/2014/main" val="3638742105"/>
                    </a:ext>
                  </a:extLst>
                </a:gridCol>
                <a:gridCol w="1090161">
                  <a:extLst>
                    <a:ext uri="{9D8B030D-6E8A-4147-A177-3AD203B41FA5}">
                      <a16:colId xmlns:a16="http://schemas.microsoft.com/office/drawing/2014/main" val="2291599566"/>
                    </a:ext>
                  </a:extLst>
                </a:gridCol>
                <a:gridCol w="729740">
                  <a:extLst>
                    <a:ext uri="{9D8B030D-6E8A-4147-A177-3AD203B41FA5}">
                      <a16:colId xmlns:a16="http://schemas.microsoft.com/office/drawing/2014/main" val="3775668474"/>
                    </a:ext>
                  </a:extLst>
                </a:gridCol>
                <a:gridCol w="1064120">
                  <a:extLst>
                    <a:ext uri="{9D8B030D-6E8A-4147-A177-3AD203B41FA5}">
                      <a16:colId xmlns:a16="http://schemas.microsoft.com/office/drawing/2014/main" val="3200249208"/>
                    </a:ext>
                  </a:extLst>
                </a:gridCol>
                <a:gridCol w="1000516">
                  <a:extLst>
                    <a:ext uri="{9D8B030D-6E8A-4147-A177-3AD203B41FA5}">
                      <a16:colId xmlns:a16="http://schemas.microsoft.com/office/drawing/2014/main" val="1406055724"/>
                    </a:ext>
                  </a:extLst>
                </a:gridCol>
                <a:gridCol w="1325987">
                  <a:extLst>
                    <a:ext uri="{9D8B030D-6E8A-4147-A177-3AD203B41FA5}">
                      <a16:colId xmlns:a16="http://schemas.microsoft.com/office/drawing/2014/main" val="1736740086"/>
                    </a:ext>
                  </a:extLst>
                </a:gridCol>
              </a:tblGrid>
              <a:tr h="8863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N°.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CUI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CÓDIGO DE IDEA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FUNCIÓN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NOMBRE DEL PROYECTO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MONTO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ESTADO </a:t>
                      </a:r>
                      <a:r>
                        <a:rPr lang="es-PE" sz="800" b="1" u="none" strike="noStrike" dirty="0">
                          <a:effectLst/>
                        </a:rPr>
                        <a:t>SITUACIONAL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ALCANCE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EJECUCIÓN FÍSICA PROYECTADA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OBSERVACIONES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03929"/>
                  </a:ext>
                </a:extLst>
              </a:tr>
              <a:tr h="13893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2234047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“Mejoramiento de la competitividad de la cadena productiva de lácteos en 62 comunidades de 22 distritos de las provincias de Andahuaylas y chincheros, región Apurímac”.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s/. 88,689.82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VIABLE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62 comunidades de 22 distritos de las provincias de Andahuaylas y Chincheros,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2021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148360611"/>
                  </a:ext>
                </a:extLst>
              </a:tr>
              <a:tr h="112584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2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2457746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Ambiente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“Mejoramiento de los servicios de información y regulación para el ordenamiento territorial para las 7 provincias de la región Apurímac".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S/.3,583,745.32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VIABLE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Las 07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2020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078547925"/>
                  </a:ext>
                </a:extLst>
              </a:tr>
              <a:tr h="106595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3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2462399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-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“Mejoramiento de la competitividad de la cadena de valor de la papa en 50 distritos de las 7 provincias de la región Apurímac”. 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S/.31,603,109.84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VIABLE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50 distritos de las 07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2021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-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34706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77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3">
            <a:extLst>
              <a:ext uri="{FF2B5EF4-FFF2-40B4-BE49-F238E27FC236}">
                <a16:creationId xmlns:a16="http://schemas.microsoft.com/office/drawing/2014/main" id="{3C5A7A13-AE8E-4BD3-BC65-D00C2035C21F}"/>
              </a:ext>
            </a:extLst>
          </p:cNvPr>
          <p:cNvSpPr txBox="1">
            <a:spLocks/>
          </p:cNvSpPr>
          <p:nvPr/>
        </p:nvSpPr>
        <p:spPr>
          <a:xfrm>
            <a:off x="677130" y="463861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</a:t>
            </a:r>
            <a:r>
              <a:rPr lang="es-MX" sz="3733" b="1" dirty="0">
                <a:solidFill>
                  <a:schemeClr val="tx1"/>
                </a:solidFill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</a:t>
            </a:r>
            <a:r>
              <a:rPr lang="es-MX" sz="3733" b="1" dirty="0">
                <a:solidFill>
                  <a:schemeClr val="tx1"/>
                </a:solidFill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Inversión</a:t>
            </a:r>
            <a:r>
              <a:rPr lang="es-MX" sz="3733" b="1" dirty="0">
                <a:solidFill>
                  <a:schemeClr val="tx1"/>
                </a:solidFill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Formulados-2019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293120B-51A0-4155-AE37-132DA2F4033B}"/>
              </a:ext>
            </a:extLst>
          </p:cNvPr>
          <p:cNvGraphicFramePr>
            <a:graphicFrameLocks noGrp="1"/>
          </p:cNvGraphicFramePr>
          <p:nvPr/>
        </p:nvGraphicFramePr>
        <p:xfrm>
          <a:off x="195778" y="1501930"/>
          <a:ext cx="11773733" cy="53237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44755">
                  <a:extLst>
                    <a:ext uri="{9D8B030D-6E8A-4147-A177-3AD203B41FA5}">
                      <a16:colId xmlns:a16="http://schemas.microsoft.com/office/drawing/2014/main" val="1874816563"/>
                    </a:ext>
                  </a:extLst>
                </a:gridCol>
                <a:gridCol w="852277">
                  <a:extLst>
                    <a:ext uri="{9D8B030D-6E8A-4147-A177-3AD203B41FA5}">
                      <a16:colId xmlns:a16="http://schemas.microsoft.com/office/drawing/2014/main" val="4078304109"/>
                    </a:ext>
                  </a:extLst>
                </a:gridCol>
                <a:gridCol w="887424">
                  <a:extLst>
                    <a:ext uri="{9D8B030D-6E8A-4147-A177-3AD203B41FA5}">
                      <a16:colId xmlns:a16="http://schemas.microsoft.com/office/drawing/2014/main" val="639958430"/>
                    </a:ext>
                  </a:extLst>
                </a:gridCol>
                <a:gridCol w="1242653">
                  <a:extLst>
                    <a:ext uri="{9D8B030D-6E8A-4147-A177-3AD203B41FA5}">
                      <a16:colId xmlns:a16="http://schemas.microsoft.com/office/drawing/2014/main" val="1226034246"/>
                    </a:ext>
                  </a:extLst>
                </a:gridCol>
                <a:gridCol w="2313275">
                  <a:extLst>
                    <a:ext uri="{9D8B030D-6E8A-4147-A177-3AD203B41FA5}">
                      <a16:colId xmlns:a16="http://schemas.microsoft.com/office/drawing/2014/main" val="2458552788"/>
                    </a:ext>
                  </a:extLst>
                </a:gridCol>
                <a:gridCol w="1127205">
                  <a:extLst>
                    <a:ext uri="{9D8B030D-6E8A-4147-A177-3AD203B41FA5}">
                      <a16:colId xmlns:a16="http://schemas.microsoft.com/office/drawing/2014/main" val="30227510"/>
                    </a:ext>
                  </a:extLst>
                </a:gridCol>
                <a:gridCol w="706256">
                  <a:extLst>
                    <a:ext uri="{9D8B030D-6E8A-4147-A177-3AD203B41FA5}">
                      <a16:colId xmlns:a16="http://schemas.microsoft.com/office/drawing/2014/main" val="1025716034"/>
                    </a:ext>
                  </a:extLst>
                </a:gridCol>
                <a:gridCol w="1207479">
                  <a:extLst>
                    <a:ext uri="{9D8B030D-6E8A-4147-A177-3AD203B41FA5}">
                      <a16:colId xmlns:a16="http://schemas.microsoft.com/office/drawing/2014/main" val="1116272985"/>
                    </a:ext>
                  </a:extLst>
                </a:gridCol>
                <a:gridCol w="1054956">
                  <a:extLst>
                    <a:ext uri="{9D8B030D-6E8A-4147-A177-3AD203B41FA5}">
                      <a16:colId xmlns:a16="http://schemas.microsoft.com/office/drawing/2014/main" val="3986314712"/>
                    </a:ext>
                  </a:extLst>
                </a:gridCol>
                <a:gridCol w="1837453">
                  <a:extLst>
                    <a:ext uri="{9D8B030D-6E8A-4147-A177-3AD203B41FA5}">
                      <a16:colId xmlns:a16="http://schemas.microsoft.com/office/drawing/2014/main" val="953288859"/>
                    </a:ext>
                  </a:extLst>
                </a:gridCol>
              </a:tblGrid>
              <a:tr h="60273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N°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CUI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CÓDIGO DE IDEA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FUNCIÓN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NOMBRE DEL PROYECTO DE INVERSIÓN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MONTO DE INVERSIÓN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ESTADO SITUACIONAL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ALCANCE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EJECUCIÓN FÍSICA PROYECTADA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OBSERVACIONES</a:t>
                      </a:r>
                      <a:endParaRPr lang="es-PE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72366"/>
                  </a:ext>
                </a:extLst>
              </a:tr>
              <a:tr h="65701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2471009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Planeamiento gestión y reserva de la contingencia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“Mejoramiento de la competitividad de la cadena productiva de la miel de abejas en las 7 provincias del departamento de Apurímac”.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S/.12,533,519.83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VIABLE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07 provincias de la región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4052893977"/>
                  </a:ext>
                </a:extLst>
              </a:tr>
              <a:tr h="98213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2462401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Planeamiento gestión y reserva de la contingencia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“Mejoramiento de la</a:t>
                      </a:r>
                      <a:b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</a:b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prestación de servicios de la dirección regional de trabajo y promoción del empleo en las 7 provincias del departamento de</a:t>
                      </a:r>
                      <a:b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</a:b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Apurímac”.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S/.3,839,134.33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VIABLE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07 provincias de la región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1168317701"/>
                  </a:ext>
                </a:extLst>
              </a:tr>
              <a:tr h="81957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2469927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Turismo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Mejoramiento servicio para la productividad y la competitividad de los artesanos de la línea artesanal textil 7 provincias del departamento de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S/.2,966,681.12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VIABLE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07 provincias de la región Apurímac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2020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2928929422"/>
                  </a:ext>
                </a:extLst>
              </a:tr>
              <a:tr h="163237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-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49521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Planeamiento gestión y reserva de la contingencia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“Mejoramiento de los servicios de asistencia técnica y promoción de la cadena productiva de leche de cabra en 4 provincias del departamento de Apurímac”.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S/.3,606,589.76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FORMULACIÓN</a:t>
                      </a:r>
                      <a:endParaRPr lang="es-PE" sz="11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las provincias de Aymaraes, Abancay, Andahuaylas y Chicheros.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2021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El proyecto se concluyo al 100%. Pero se esta a la espera de la firma del convenio entre el Gobierno Regional de Apurímac y el INIA, para que facilite la sesión de uso del terreno de parte del INIA. El documento del convenio actualmente se encuentra en la sede central del INIA Lima 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274864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50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6C0F00E2-765C-4B44-BEE0-055B291C14BB}"/>
              </a:ext>
            </a:extLst>
          </p:cNvPr>
          <p:cNvSpPr txBox="1">
            <a:spLocks/>
          </p:cNvSpPr>
          <p:nvPr/>
        </p:nvSpPr>
        <p:spPr>
          <a:xfrm>
            <a:off x="677130" y="757521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 de Inversión Formulados – 2019 - 2020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4BDBD29-9533-41C6-A672-DAD1CAA768CD}"/>
              </a:ext>
            </a:extLst>
          </p:cNvPr>
          <p:cNvGraphicFramePr>
            <a:graphicFrameLocks noGrp="1"/>
          </p:cNvGraphicFramePr>
          <p:nvPr/>
        </p:nvGraphicFramePr>
        <p:xfrm>
          <a:off x="198269" y="1815208"/>
          <a:ext cx="11662841" cy="46359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39763">
                  <a:extLst>
                    <a:ext uri="{9D8B030D-6E8A-4147-A177-3AD203B41FA5}">
                      <a16:colId xmlns:a16="http://schemas.microsoft.com/office/drawing/2014/main" val="2206328261"/>
                    </a:ext>
                  </a:extLst>
                </a:gridCol>
                <a:gridCol w="735025">
                  <a:extLst>
                    <a:ext uri="{9D8B030D-6E8A-4147-A177-3AD203B41FA5}">
                      <a16:colId xmlns:a16="http://schemas.microsoft.com/office/drawing/2014/main" val="937944395"/>
                    </a:ext>
                  </a:extLst>
                </a:gridCol>
                <a:gridCol w="809835">
                  <a:extLst>
                    <a:ext uri="{9D8B030D-6E8A-4147-A177-3AD203B41FA5}">
                      <a16:colId xmlns:a16="http://schemas.microsoft.com/office/drawing/2014/main" val="1535674311"/>
                    </a:ext>
                  </a:extLst>
                </a:gridCol>
                <a:gridCol w="1136776">
                  <a:extLst>
                    <a:ext uri="{9D8B030D-6E8A-4147-A177-3AD203B41FA5}">
                      <a16:colId xmlns:a16="http://schemas.microsoft.com/office/drawing/2014/main" val="296799343"/>
                    </a:ext>
                  </a:extLst>
                </a:gridCol>
                <a:gridCol w="1986867">
                  <a:extLst>
                    <a:ext uri="{9D8B030D-6E8A-4147-A177-3AD203B41FA5}">
                      <a16:colId xmlns:a16="http://schemas.microsoft.com/office/drawing/2014/main" val="3924109350"/>
                    </a:ext>
                  </a:extLst>
                </a:gridCol>
                <a:gridCol w="1083143">
                  <a:extLst>
                    <a:ext uri="{9D8B030D-6E8A-4147-A177-3AD203B41FA5}">
                      <a16:colId xmlns:a16="http://schemas.microsoft.com/office/drawing/2014/main" val="3775724237"/>
                    </a:ext>
                  </a:extLst>
                </a:gridCol>
                <a:gridCol w="952443">
                  <a:extLst>
                    <a:ext uri="{9D8B030D-6E8A-4147-A177-3AD203B41FA5}">
                      <a16:colId xmlns:a16="http://schemas.microsoft.com/office/drawing/2014/main" val="3431862948"/>
                    </a:ext>
                  </a:extLst>
                </a:gridCol>
                <a:gridCol w="1171288">
                  <a:extLst>
                    <a:ext uri="{9D8B030D-6E8A-4147-A177-3AD203B41FA5}">
                      <a16:colId xmlns:a16="http://schemas.microsoft.com/office/drawing/2014/main" val="1350907981"/>
                    </a:ext>
                  </a:extLst>
                </a:gridCol>
                <a:gridCol w="1023337">
                  <a:extLst>
                    <a:ext uri="{9D8B030D-6E8A-4147-A177-3AD203B41FA5}">
                      <a16:colId xmlns:a16="http://schemas.microsoft.com/office/drawing/2014/main" val="921878909"/>
                    </a:ext>
                  </a:extLst>
                </a:gridCol>
                <a:gridCol w="2024364">
                  <a:extLst>
                    <a:ext uri="{9D8B030D-6E8A-4147-A177-3AD203B41FA5}">
                      <a16:colId xmlns:a16="http://schemas.microsoft.com/office/drawing/2014/main" val="2264100452"/>
                    </a:ext>
                  </a:extLst>
                </a:gridCol>
              </a:tblGrid>
              <a:tr h="5655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 err="1">
                          <a:effectLst/>
                        </a:rPr>
                        <a:t>N°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CUI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CÓDIGO DE IDEA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FUNCIÓN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NOMBRE DEL PROYECTO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MONTO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ESTADO SITUACIONAL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ALCANCE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EJECUCIÓN FÍSICA PROYECTADA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OBSERVACIONES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002323"/>
                  </a:ext>
                </a:extLst>
              </a:tr>
              <a:tr h="13092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8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-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49512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Inversión “mejoramiento de la prestación de los servicio de la dirección regional de pesquería/</a:t>
                      </a:r>
                      <a:r>
                        <a:rPr lang="es-PE" sz="1100" u="none" strike="noStrike" dirty="0" err="1">
                          <a:effectLst/>
                        </a:rPr>
                        <a:t>DIREPRO</a:t>
                      </a:r>
                      <a:r>
                        <a:rPr lang="es-PE" sz="1100" u="none" strike="noStrike" dirty="0">
                          <a:effectLst/>
                        </a:rPr>
                        <a:t> en 22 distritos de las 7 provincias de la región Apurímac”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S/.3,433,062.38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Formulación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 22 distritos de las 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2021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La formulación del Proyecto de Inversión se concluyó al 100%, se evaluó y actualmente se presento para su registro en el aplicativo informático del banco de proyectso del Invierte.pe para su registro y viabilización.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3217481272"/>
                  </a:ext>
                </a:extLst>
              </a:tr>
              <a:tr h="261072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49546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"Mejoramiento y ampliación de los servicios de la dirección regional de la producción - dirección de industria, de la provincia de Abancay del departamento de Apurímac"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S/.11,042,405.06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Formulación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Provincia de Abancay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2021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La formulación del Proyecto de Inversión se concluyó al 100%, quedando pendiente la subsanación de algunas observaciones y la consolidación de documentos como el convenio entre el Gobierno Regional de Apurímac y la Dirección Regional de Educación Apurímac para la sesión de uso del terreno para la instalación de la planta de producción y procesamiento de la Espirulina en polvo.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b"/>
                </a:tc>
                <a:extLst>
                  <a:ext uri="{0D108BD9-81ED-4DB2-BD59-A6C34878D82A}">
                    <a16:rowId xmlns:a16="http://schemas.microsoft.com/office/drawing/2014/main" val="370120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58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FD40C60-EF70-4F86-8599-A7F734F70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767" y="1732839"/>
            <a:ext cx="10827421" cy="757196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s-PE" sz="5333" b="1" dirty="0">
                <a:solidFill>
                  <a:schemeClr val="bg1"/>
                </a:solidFill>
              </a:rPr>
              <a:t>FUNCIÓN SALUD 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144288D-DDF1-462B-B2BB-06ABA323FD04}"/>
              </a:ext>
            </a:extLst>
          </p:cNvPr>
          <p:cNvSpPr txBox="1">
            <a:spLocks/>
          </p:cNvSpPr>
          <p:nvPr/>
        </p:nvSpPr>
        <p:spPr>
          <a:xfrm>
            <a:off x="1544848" y="1053536"/>
            <a:ext cx="9437261" cy="48446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2133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OFICINA REGIONAL DE FORMULACIÓN Y EVALUACIÓN DE INVERSIONES – ORFEI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AFE443-DEB5-4AE9-8928-ED51FCEF9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0565" y="2709709"/>
            <a:ext cx="5728679" cy="3222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B8F1446-4EBB-4A4D-AD05-67F837D6BF07}"/>
              </a:ext>
            </a:extLst>
          </p:cNvPr>
          <p:cNvSpPr txBox="1">
            <a:spLocks/>
          </p:cNvSpPr>
          <p:nvPr/>
        </p:nvSpPr>
        <p:spPr>
          <a:xfrm>
            <a:off x="4607801" y="68383"/>
            <a:ext cx="2875151" cy="977211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1867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GOBIERNO REGIONAL</a:t>
            </a:r>
          </a:p>
          <a:p>
            <a:r>
              <a:rPr lang="es-ES" sz="3733" b="1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APURIMAC</a:t>
            </a:r>
          </a:p>
        </p:txBody>
      </p:sp>
      <p:pic>
        <p:nvPicPr>
          <p:cNvPr id="9" name="Imagen 8" descr="https://www.regionapurimac.gob.pe/wp-content/uploads/2019/01/allin-kawsanapaq-1-300x269.png">
            <a:extLst>
              <a:ext uri="{FF2B5EF4-FFF2-40B4-BE49-F238E27FC236}">
                <a16:creationId xmlns:a16="http://schemas.microsoft.com/office/drawing/2014/main" id="{84F41BBC-7B1A-448F-9E57-F18CC7C82C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09" y="175380"/>
            <a:ext cx="793203" cy="86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Resultado de imagen para GOBIERNO REGIONAL DE APURIMAC">
            <a:extLst>
              <a:ext uri="{FF2B5EF4-FFF2-40B4-BE49-F238E27FC236}">
                <a16:creationId xmlns:a16="http://schemas.microsoft.com/office/drawing/2014/main" id="{4250ED62-0169-490F-8155-F94A0337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9" y="144515"/>
            <a:ext cx="691953" cy="7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3">
            <a:extLst>
              <a:ext uri="{FF2B5EF4-FFF2-40B4-BE49-F238E27FC236}">
                <a16:creationId xmlns:a16="http://schemas.microsoft.com/office/drawing/2014/main" id="{DC31C518-627B-49DA-978B-33ADE33B497B}"/>
              </a:ext>
            </a:extLst>
          </p:cNvPr>
          <p:cNvSpPr txBox="1">
            <a:spLocks/>
          </p:cNvSpPr>
          <p:nvPr/>
        </p:nvSpPr>
        <p:spPr>
          <a:xfrm>
            <a:off x="516943" y="211010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Inversión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Formulados</a:t>
            </a:r>
            <a:r>
              <a:rPr lang="es-MX" sz="3733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2020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17DFF7C-446E-4D80-8173-5F14D4D15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18973"/>
              </p:ext>
            </p:extLst>
          </p:nvPr>
        </p:nvGraphicFramePr>
        <p:xfrm>
          <a:off x="347866" y="1570790"/>
          <a:ext cx="11539334" cy="44094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08709">
                  <a:extLst>
                    <a:ext uri="{9D8B030D-6E8A-4147-A177-3AD203B41FA5}">
                      <a16:colId xmlns:a16="http://schemas.microsoft.com/office/drawing/2014/main" val="3935348018"/>
                    </a:ext>
                  </a:extLst>
                </a:gridCol>
                <a:gridCol w="543266">
                  <a:extLst>
                    <a:ext uri="{9D8B030D-6E8A-4147-A177-3AD203B41FA5}">
                      <a16:colId xmlns:a16="http://schemas.microsoft.com/office/drawing/2014/main" val="594195062"/>
                    </a:ext>
                  </a:extLst>
                </a:gridCol>
                <a:gridCol w="1017940">
                  <a:extLst>
                    <a:ext uri="{9D8B030D-6E8A-4147-A177-3AD203B41FA5}">
                      <a16:colId xmlns:a16="http://schemas.microsoft.com/office/drawing/2014/main" val="666123856"/>
                    </a:ext>
                  </a:extLst>
                </a:gridCol>
                <a:gridCol w="2882408">
                  <a:extLst>
                    <a:ext uri="{9D8B030D-6E8A-4147-A177-3AD203B41FA5}">
                      <a16:colId xmlns:a16="http://schemas.microsoft.com/office/drawing/2014/main" val="2585390242"/>
                    </a:ext>
                  </a:extLst>
                </a:gridCol>
                <a:gridCol w="1204773">
                  <a:extLst>
                    <a:ext uri="{9D8B030D-6E8A-4147-A177-3AD203B41FA5}">
                      <a16:colId xmlns:a16="http://schemas.microsoft.com/office/drawing/2014/main" val="2208528637"/>
                    </a:ext>
                  </a:extLst>
                </a:gridCol>
                <a:gridCol w="578375">
                  <a:extLst>
                    <a:ext uri="{9D8B030D-6E8A-4147-A177-3AD203B41FA5}">
                      <a16:colId xmlns:a16="http://schemas.microsoft.com/office/drawing/2014/main" val="3816031137"/>
                    </a:ext>
                  </a:extLst>
                </a:gridCol>
                <a:gridCol w="824343">
                  <a:extLst>
                    <a:ext uri="{9D8B030D-6E8A-4147-A177-3AD203B41FA5}">
                      <a16:colId xmlns:a16="http://schemas.microsoft.com/office/drawing/2014/main" val="3827666896"/>
                    </a:ext>
                  </a:extLst>
                </a:gridCol>
                <a:gridCol w="1373481">
                  <a:extLst>
                    <a:ext uri="{9D8B030D-6E8A-4147-A177-3AD203B41FA5}">
                      <a16:colId xmlns:a16="http://schemas.microsoft.com/office/drawing/2014/main" val="2702131160"/>
                    </a:ext>
                  </a:extLst>
                </a:gridCol>
                <a:gridCol w="2406039">
                  <a:extLst>
                    <a:ext uri="{9D8B030D-6E8A-4147-A177-3AD203B41FA5}">
                      <a16:colId xmlns:a16="http://schemas.microsoft.com/office/drawing/2014/main" val="2022521297"/>
                    </a:ext>
                  </a:extLst>
                </a:gridCol>
              </a:tblGrid>
              <a:tr h="7382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 err="1">
                          <a:effectLst/>
                        </a:rPr>
                        <a:t>N°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CUI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CÓDIGO DE IDEA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NOMBRE DEL PROYECTO DE INVERSIÓN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MONTO DE INVERSIÓN S/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ESTADO SITUACIONAL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DURACION</a:t>
                      </a: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ALCANCE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effectLst/>
                        </a:rPr>
                        <a:t>OBSERVACIONES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07961"/>
                  </a:ext>
                </a:extLst>
              </a:tr>
              <a:tr h="165269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u="none" strike="noStrike" dirty="0">
                          <a:effectLst/>
                        </a:rPr>
                        <a:t>10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-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49488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"Mejoramiento y creación de servicios turísticos públicos en el cañón del Apurímac, distritos de Curahuasi, san pedro de Cachora, Huanipaca, Tamburco y Abancay - región Apurímac” 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 dirty="0">
                          <a:effectLst/>
                        </a:rPr>
                        <a:t>50,000,000.00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Formulación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 dirty="0">
                          <a:effectLst/>
                        </a:rPr>
                        <a:t>Distritos de Curahuasi, san pedro de Cachora, Huanipaca, Tamburco y Abancay de la provincia de Abancay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La formulación del Proyecto de Inversión se concluyó al 100%, se evaluó y actualmente se presento para su registro en el aplicativo informático del banco de proyectos del Invierte.pe para su registro y </a:t>
                      </a:r>
                      <a:r>
                        <a:rPr lang="es-PE" sz="1200" u="none" strike="noStrike" dirty="0" err="1">
                          <a:effectLst/>
                        </a:rPr>
                        <a:t>viabilización</a:t>
                      </a:r>
                      <a:r>
                        <a:rPr lang="es-PE" sz="1200" u="none" strike="noStrike">
                          <a:effectLst/>
                        </a:rPr>
                        <a:t>.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557894352"/>
                  </a:ext>
                </a:extLst>
              </a:tr>
              <a:tr h="183557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u="none" strike="noStrike" dirty="0">
                          <a:effectLst/>
                        </a:rPr>
                        <a:t>11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-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>
                          <a:effectLst/>
                        </a:rPr>
                        <a:t>75659</a:t>
                      </a:r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“Mejoramiento de los servicios turísticos en el conjunto arqueológico de Saywite, distrito de Curahuasi, provincia de Abancay, región Apurímac” 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 dirty="0">
                          <a:effectLst/>
                        </a:rPr>
                        <a:t>2,800,000.00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u="none" strike="noStrike" dirty="0">
                          <a:effectLst/>
                        </a:rPr>
                        <a:t>Formulación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200" u="none" strike="noStrike" dirty="0">
                          <a:effectLst/>
                        </a:rPr>
                        <a:t>Distrito de Curahuasi de la provincia de Abancay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u="none" strike="noStrike" dirty="0">
                          <a:effectLst/>
                        </a:rPr>
                        <a:t>La formulación del Proyecto de Inversión se concluyó al 100%, y esta a la espera de los documentos de donación de parte de la comunidad de Saywite alto y de </a:t>
                      </a:r>
                      <a:r>
                        <a:rPr lang="es-PE" sz="1200" u="none" strike="noStrike" dirty="0" err="1">
                          <a:effectLst/>
                        </a:rPr>
                        <a:t>Concacha</a:t>
                      </a:r>
                      <a:r>
                        <a:rPr lang="es-PE" sz="1200" u="none" strike="noStrike" dirty="0">
                          <a:effectLst/>
                        </a:rPr>
                        <a:t>, una vez donado los terrenos se procederá a la aprobación y </a:t>
                      </a:r>
                      <a:r>
                        <a:rPr lang="es-PE" sz="1200" u="none" strike="noStrike" dirty="0" err="1">
                          <a:effectLst/>
                        </a:rPr>
                        <a:t>viabilización</a:t>
                      </a:r>
                      <a:r>
                        <a:rPr lang="es-PE" sz="1200" u="none" strike="noStrike" dirty="0">
                          <a:effectLst/>
                        </a:rPr>
                        <a:t>.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4267081164"/>
                  </a:ext>
                </a:extLst>
              </a:tr>
            </a:tbl>
          </a:graphicData>
        </a:graphic>
      </p:graphicFrame>
      <p:sp>
        <p:nvSpPr>
          <p:cNvPr id="2" name="Google Shape;95;p13">
            <a:extLst>
              <a:ext uri="{FF2B5EF4-FFF2-40B4-BE49-F238E27FC236}">
                <a16:creationId xmlns:a16="http://schemas.microsoft.com/office/drawing/2014/main" id="{FE238AB2-6E8E-465D-8FC4-44CF13696221}"/>
              </a:ext>
            </a:extLst>
          </p:cNvPr>
          <p:cNvSpPr txBox="1">
            <a:spLocks/>
          </p:cNvSpPr>
          <p:nvPr/>
        </p:nvSpPr>
        <p:spPr>
          <a:xfrm>
            <a:off x="3317413" y="813017"/>
            <a:ext cx="3841697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Función turismo</a:t>
            </a:r>
          </a:p>
        </p:txBody>
      </p:sp>
    </p:spTree>
    <p:extLst>
      <p:ext uri="{BB962C8B-B14F-4D97-AF65-F5344CB8AC3E}">
        <p14:creationId xmlns:p14="http://schemas.microsoft.com/office/powerpoint/2010/main" val="2270027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92051" y="406401"/>
            <a:ext cx="10562741" cy="117397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Inversion Programados para su Formulacion -2020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A47BF93-7CB7-4781-AA82-B285D500DF30}"/>
              </a:ext>
            </a:extLst>
          </p:cNvPr>
          <p:cNvGraphicFramePr>
            <a:graphicFrameLocks noGrp="1"/>
          </p:cNvGraphicFramePr>
          <p:nvPr/>
        </p:nvGraphicFramePr>
        <p:xfrm>
          <a:off x="792051" y="2180321"/>
          <a:ext cx="10515395" cy="381740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707512">
                  <a:extLst>
                    <a:ext uri="{9D8B030D-6E8A-4147-A177-3AD203B41FA5}">
                      <a16:colId xmlns:a16="http://schemas.microsoft.com/office/drawing/2014/main" val="1149053298"/>
                    </a:ext>
                  </a:extLst>
                </a:gridCol>
                <a:gridCol w="910921">
                  <a:extLst>
                    <a:ext uri="{9D8B030D-6E8A-4147-A177-3AD203B41FA5}">
                      <a16:colId xmlns:a16="http://schemas.microsoft.com/office/drawing/2014/main" val="3265136901"/>
                    </a:ext>
                  </a:extLst>
                </a:gridCol>
                <a:gridCol w="707512">
                  <a:extLst>
                    <a:ext uri="{9D8B030D-6E8A-4147-A177-3AD203B41FA5}">
                      <a16:colId xmlns:a16="http://schemas.microsoft.com/office/drawing/2014/main" val="541476674"/>
                    </a:ext>
                  </a:extLst>
                </a:gridCol>
                <a:gridCol w="946297">
                  <a:extLst>
                    <a:ext uri="{9D8B030D-6E8A-4147-A177-3AD203B41FA5}">
                      <a16:colId xmlns:a16="http://schemas.microsoft.com/office/drawing/2014/main" val="2809815218"/>
                    </a:ext>
                  </a:extLst>
                </a:gridCol>
                <a:gridCol w="2146120">
                  <a:extLst>
                    <a:ext uri="{9D8B030D-6E8A-4147-A177-3AD203B41FA5}">
                      <a16:colId xmlns:a16="http://schemas.microsoft.com/office/drawing/2014/main" val="3436427589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2737056336"/>
                    </a:ext>
                  </a:extLst>
                </a:gridCol>
                <a:gridCol w="622887">
                  <a:extLst>
                    <a:ext uri="{9D8B030D-6E8A-4147-A177-3AD203B41FA5}">
                      <a16:colId xmlns:a16="http://schemas.microsoft.com/office/drawing/2014/main" val="3418132934"/>
                    </a:ext>
                  </a:extLst>
                </a:gridCol>
                <a:gridCol w="1120227">
                  <a:extLst>
                    <a:ext uri="{9D8B030D-6E8A-4147-A177-3AD203B41FA5}">
                      <a16:colId xmlns:a16="http://schemas.microsoft.com/office/drawing/2014/main" val="354359742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610258380"/>
                    </a:ext>
                  </a:extLst>
                </a:gridCol>
                <a:gridCol w="1297105">
                  <a:extLst>
                    <a:ext uri="{9D8B030D-6E8A-4147-A177-3AD203B41FA5}">
                      <a16:colId xmlns:a16="http://schemas.microsoft.com/office/drawing/2014/main" val="840716094"/>
                    </a:ext>
                  </a:extLst>
                </a:gridCol>
              </a:tblGrid>
              <a:tr h="6332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 err="1">
                          <a:effectLst/>
                        </a:rPr>
                        <a:t>N°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CUI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CÓDIGO DE IDEA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FUNCIÓN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NOMBRE DEL PROYECTO DE INVERSIÓN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>
                          <a:effectLst/>
                        </a:rPr>
                        <a:t>INVERSIÓN ESTIMADO s/.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>
                          <a:effectLst/>
                        </a:rPr>
                        <a:t>ESTADO SITUACIONAL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>
                          <a:effectLst/>
                        </a:rPr>
                        <a:t>DURACIÓN DE LA FORMULACIÓN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ALCANCE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b="1" u="none" strike="noStrike" dirty="0">
                          <a:effectLst/>
                        </a:rPr>
                        <a:t>MODALIDAD DE LA FORMULACIÓN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76694"/>
                  </a:ext>
                </a:extLst>
              </a:tr>
              <a:tr h="1674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1</a:t>
                      </a:r>
                      <a:endParaRPr lang="es-PE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49533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"Mejoramiento del servicio de apoyo para la producción de hongos comestibles 5 provincias del departamento de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S/.5,185,155.00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Idea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5 meses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Provincias de Abancay, Aymaraes, Andahuaylas, chincheros y Cotabambas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PE" sz="1100" u="none" strike="noStrike" dirty="0">
                          <a:effectLst/>
                        </a:rPr>
                        <a:t>Administración directa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2630986103"/>
                  </a:ext>
                </a:extLst>
              </a:tr>
              <a:tr h="14659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2</a:t>
                      </a:r>
                      <a:endParaRPr lang="es-PE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-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>
                          <a:effectLst/>
                        </a:rPr>
                        <a:t>49538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Planeamiento gestión y reserva de la contingencia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"Creación de servicios del centro de innovación tecnológica - cite acuícola en las 7 provincias del departamento de Apurímac"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>
                          <a:effectLst/>
                        </a:rPr>
                        <a:t>S/.15,613,021.57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Idea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100" u="none" strike="noStrike" dirty="0">
                          <a:effectLst/>
                        </a:rPr>
                        <a:t>6 meses</a:t>
                      </a:r>
                      <a:endParaRPr lang="es-PE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PE" sz="1100" u="none" strike="noStrike" dirty="0">
                          <a:effectLst/>
                        </a:rPr>
                        <a:t>Las 07 provincias de la región Apurímac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es-PE" sz="1100" u="none" strike="noStrike" dirty="0">
                          <a:effectLst/>
                        </a:rPr>
                        <a:t>Administración directa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772" marR="6772" marT="6772" marB="0" anchor="ctr"/>
                </a:tc>
                <a:extLst>
                  <a:ext uri="{0D108BD9-81ED-4DB2-BD59-A6C34878D82A}">
                    <a16:rowId xmlns:a16="http://schemas.microsoft.com/office/drawing/2014/main" val="9700516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1956AD2F-F4F9-4F08-B23E-A51D192A6F2D}"/>
              </a:ext>
            </a:extLst>
          </p:cNvPr>
          <p:cNvSpPr txBox="1">
            <a:spLocks/>
          </p:cNvSpPr>
          <p:nvPr/>
        </p:nvSpPr>
        <p:spPr>
          <a:xfrm>
            <a:off x="2254550" y="1382169"/>
            <a:ext cx="7682900" cy="2046831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228481" y="2485824"/>
            <a:ext cx="9434000" cy="18863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Educación</a:t>
            </a:r>
            <a:endParaRPr sz="5333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13">
            <a:extLst>
              <a:ext uri="{FF2B5EF4-FFF2-40B4-BE49-F238E27FC236}">
                <a16:creationId xmlns:a16="http://schemas.microsoft.com/office/drawing/2014/main" id="{BEE15461-ADEE-4A1F-B926-E9BAE0E827E3}"/>
              </a:ext>
            </a:extLst>
          </p:cNvPr>
          <p:cNvSpPr txBox="1">
            <a:spLocks/>
          </p:cNvSpPr>
          <p:nvPr/>
        </p:nvSpPr>
        <p:spPr>
          <a:xfrm>
            <a:off x="920300" y="195669"/>
            <a:ext cx="10562741" cy="12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>
              <a:buSzPts val="3000"/>
            </a:pPr>
            <a:r>
              <a:rPr lang="es-PE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Antecedentes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4479807-5130-4997-A490-1BF56ADBB9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2453456"/>
            <a:ext cx="11386673" cy="4208875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1. El año 2019 se elabora la cartera de inversiones de la Función Educación, en reuniones con la Dirección Regional de </a:t>
            </a:r>
            <a:r>
              <a:rPr lang="es-PE" sz="3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Educación</a:t>
            </a: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, las </a:t>
            </a:r>
            <a:r>
              <a:rPr lang="es-PE" sz="2000" dirty="0" err="1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UGELs</a:t>
            </a: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 y el área de PREAVED Programa de Reducción de la Vulnerabilidad y Atención de Emergencias por Desastres de la DRE para focalizar las inversiones a aquellas I.E. cuyas infraestructuras representen en riesgo físico para la comunidad educativa.</a:t>
            </a: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2. Se elabora una lista de proyectos de la función educación, (aproximadamente 30 proyectos con enfoque territorial) y se remite a la Oficina de Programación Multianual de Inversiones OPMI para su priorización en la PMI 2020-2022, siendo priorizados 7 proyectos, de los cuales se logra la viabilidad de 6 de ellos.</a:t>
            </a: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  <a:t>3. El 2020 se continua con la lista de trabajada con los actores involucrados, y se remite a la OPMI  7 proyectos educativos para su priorización en la PMI 2021 - 2023, de los cuales son priorizados 4 de ellos, representando una cartera de 5 proyectos (considerando el proyecto pendiente de la PMI anterior) </a:t>
            </a:r>
            <a:br>
              <a:rPr lang="es-PE" sz="2000" dirty="0">
                <a:solidFill>
                  <a:schemeClr val="tx1">
                    <a:lumMod val="75000"/>
                  </a:schemeClr>
                </a:solidFill>
                <a:latin typeface="Arial Narrow" panose="020B0606020202030204" pitchFamily="34" charset="0"/>
              </a:rPr>
            </a:br>
            <a:endParaRPr lang="es-PE" sz="2000" dirty="0">
              <a:solidFill>
                <a:schemeClr val="tx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61092F70-2AE1-4B21-990C-2413397B3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47295"/>
              </p:ext>
            </p:extLst>
          </p:nvPr>
        </p:nvGraphicFramePr>
        <p:xfrm>
          <a:off x="347728" y="1083665"/>
          <a:ext cx="11496545" cy="55016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04908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464187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1608531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204192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CUI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Monto de Inversión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Ejecución Física Proyectada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2469801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MEJORAMIENTO DEL SERVICIO EDUCATIVO DEL NIVEL PRIMARIA DE LAS I.E. 55007, I.E. 54255 EN LAS LOCALIDADES DE ANTABAMBA Y CHUÑOHUACHO DEL DISTRITO DE ANTABAMBA - PROVINCIA DE ANTABAMBA - DEPARTAMENTO DE APURIMAC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12,850,304.96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02 IEI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209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2462393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NIVEL INICIAL CUNA - N°01 Y 02 ANGELITOS DE JESÚS DISTRITO DE ABANCAY - PROVINCIA DE ABANCAY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11,115,996.34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02 IEI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109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2469625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 LA EDUCACIÓN BÁSICA ALTERNATIVA EN LAS 7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28,336,298.32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23 CEBA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1272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6766352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2462394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NIVEL SECUNDARIO IES LIBERTADORES DE AMERICA DISTRITO DE CHALHUANCA - PROVINCIA DE AYMARAES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31,411,827.35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01 IES JEC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253.00 Alumnos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438836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2475965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INSTITUTO DE EDUCACIÓN SUPERIOR TECNOLÓGICO HERMENEGILDO MIRANDA SEGOVIA Y FILIAL JUAN ESPINOZA MEDRANO, DISTRITO DE ANTABAMBA - PROVINCIA DE ANTABAMBA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40,159,160.79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352 Alumnos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522112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2467981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DE GESTIÓN PEDAGÓGICA Y ADMINISTRATIVA DE LAS REDES EDUCATIVAS CON ENFOQUE DE INNOVACION E INVESTIGACION PARA LA MEJORA DE LOS APRENDIZAJES EN LA UGEL DE LAS PROVINCIAS DE COTABAMBAS Y GRAU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13,103,362.94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algn="ctr"/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1,049.00 docentes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3966939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MEJORAMIENTO DEL SERVICIO EDUCATIVO DEL NIVEL INICIAL </a:t>
                      </a:r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N°</a:t>
                      </a: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1105, N°92 - REYNA DE LOS ANGELES, N°1106 Y N°79 CRISTO REDENTOR EN LOS DISTRITOS DE ABANCAY Y SAN PEDRO DE CACHORA DE LA  PROVINCIA DE ABANCAY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Estimado 6,870,000.00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Pendiente para el año 2020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05 II.EE.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270 Alum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620347461"/>
                  </a:ext>
                </a:extLst>
              </a:tr>
            </a:tbl>
          </a:graphicData>
        </a:graphic>
      </p:graphicFrame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7DB9BA98-6BEB-4F68-8F37-ADE0EF83B1E6}"/>
              </a:ext>
            </a:extLst>
          </p:cNvPr>
          <p:cNvSpPr txBox="1">
            <a:spLocks/>
          </p:cNvSpPr>
          <p:nvPr/>
        </p:nvSpPr>
        <p:spPr>
          <a:xfrm>
            <a:off x="641532" y="481659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37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Inversión Formulados-2019</a:t>
            </a:r>
          </a:p>
        </p:txBody>
      </p:sp>
    </p:spTree>
    <p:extLst>
      <p:ext uri="{BB962C8B-B14F-4D97-AF65-F5344CB8AC3E}">
        <p14:creationId xmlns:p14="http://schemas.microsoft.com/office/powerpoint/2010/main" val="90081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92051" y="406401"/>
            <a:ext cx="10562741" cy="117397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Inversion Programados para su Formulacion -2020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0AC01847-D4D3-4905-82B1-924A8AEB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25962"/>
              </p:ext>
            </p:extLst>
          </p:nvPr>
        </p:nvGraphicFramePr>
        <p:xfrm>
          <a:off x="255880" y="1884116"/>
          <a:ext cx="11783165" cy="47548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2924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051411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233293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42816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991108">
                  <a:extLst>
                    <a:ext uri="{9D8B030D-6E8A-4147-A177-3AD203B41FA5}">
                      <a16:colId xmlns:a16="http://schemas.microsoft.com/office/drawing/2014/main" val="2844200124"/>
                    </a:ext>
                  </a:extLst>
                </a:gridCol>
                <a:gridCol w="1625264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096349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N°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Inversión Estimada S/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Duración Formulación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Modalidad de la Formulación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/>
                        <a:t>1</a:t>
                      </a:r>
                    </a:p>
                    <a:p>
                      <a:pPr algn="ctr"/>
                      <a:endParaRPr lang="es-PE" sz="1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hlinkClick r:id="rId3" action="ppaction://hlinksldjump"/>
                        </a:rPr>
                        <a:t>MEJORAMIENTO DEL SERVICIO EDUCATIVO DEL NIVEL INICIAL N° 1105, N°92 - REYNA DE LOS ANGELES, N°1106, 812 SAN JUAN DE DIOS Y N°79 CRISTO REDENTOR EN LOS DISTRITOS DE ABANCAY , CURAHUASI Y SAN PEDRO DE CACHORA DE LA PROVINCIA DE ABANCAY - DEPARTAMENTO DE APURIMAC</a:t>
                      </a:r>
                      <a:endParaRPr lang="es-PE" sz="11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6,870,000.00</a:t>
                      </a: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03 meses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05 II.EE. 270 Alum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TDR en revisión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Contrata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2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4" action="ppaction://hlinksldjump"/>
                        </a:rPr>
                        <a:t>MEJORAMIENTO DE LOS SERVICIOS EDUCATIVOS INICIALES DE 10 INSTITUCIONES EDUCATIVAS DEL, DISTRITO DE TALAVERA - ANDAHUAYLAS -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15,656,328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(desactivado temporalmente)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03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10 II.EE. Iniciales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126 alumnos  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</a:t>
                      </a: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.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3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5" action="ppaction://hlinksldjump"/>
                        </a:rPr>
                        <a:t>MEJORAMIENTO DEL INSTITUTO DE EDUCACIÓN SUPERIOR TECNOLÓGICO ALFREDO SARMIENTO PALOMINO, DISTRITO DE HUANCARAMA - PROVINCIA DE ANDAHUAYLAS - DEPARTAMENTO DE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11,595,000.00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En Formulación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18/06/2020</a:t>
                      </a:r>
                    </a:p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31/08/2020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(Avance 40%)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Adm</a:t>
                      </a: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.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67663526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4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6" action="ppaction://hlinksldjump"/>
                        </a:rPr>
                        <a:t>MEJORAMIENTO DEL SERVICIO EDUCATIVO DEL NIVEL INICIAL N°1135 SANGABRIEL, N°171 PICHIUPATA, N° 39 HUANCARAMA, N° 938 HUACCAYHURA, DISTRITO DE HUANCARAMA PROVINCIA DE ANDAHUAYLAS, REGION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9,320,000.00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Idea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3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04 II.EE.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144 Alumnos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TDR en revisión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Contrata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4388361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5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rgbClr val="000000"/>
                          </a:solidFill>
                          <a:sym typeface="Arial"/>
                          <a:hlinkClick r:id="rId7" action="ppaction://hlinksldjump"/>
                        </a:rPr>
                        <a:t>MEJORAMIENTO DEL SERVICIO EDUCATIVO DEL NIVEL INICIAL N°1005 BARRIO CENTRO DE COTABAMBAS, N°1024 CHECCHECALLA DE TAMBOBAMBA,N°716 DIVINO NIÑO JESUS DE HAQUIRA Y N°1008 CHOCHOCA DE COYLLURQUI, PROVINCIA DE COTABAMBAS, REGION APURIMAC</a:t>
                      </a:r>
                      <a:endParaRPr lang="es-PE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9,220,000.00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Idea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 meses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04 II.EE.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105 Alumnos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TDR en revisión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Contrata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52211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402664" y="180135"/>
            <a:ext cx="11386673" cy="86514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SERVICIO EDUCATIVO DEL NIVEL INICIAL </a:t>
            </a:r>
            <a:r>
              <a:rPr lang="es-PE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N°</a:t>
            </a: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1105, N°92 - REYNA DE LOS ANGELES, N°1106, 812 SAN JUAN DE DIOS Y N°79 CRISTO REDENTOR EN LOS DISTRITOS DE ABANCAY , CURAHUASI Y SAN PEDRO DE CACHORA DE LA PROVINCIA DE ABANCAY - DEPARTAMENTO DE APURIMAC</a:t>
            </a:r>
          </a:p>
        </p:txBody>
      </p:sp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DEF18FBA-623F-4849-B5BE-EA30B525EF4B}"/>
              </a:ext>
            </a:extLst>
          </p:cNvPr>
          <p:cNvSpPr txBox="1">
            <a:spLocks/>
          </p:cNvSpPr>
          <p:nvPr/>
        </p:nvSpPr>
        <p:spPr>
          <a:xfrm>
            <a:off x="402664" y="2604176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las UP: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62FC634-70E2-45AF-B4DD-49163998C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5023"/>
              </p:ext>
            </p:extLst>
          </p:nvPr>
        </p:nvGraphicFramePr>
        <p:xfrm>
          <a:off x="402663" y="3036083"/>
          <a:ext cx="6031692" cy="19431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457942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224960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348790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 err="1">
                          <a:effectLst/>
                        </a:rPr>
                        <a:t>N°</a:t>
                      </a:r>
                      <a:r>
                        <a:rPr lang="es-PE" sz="1500" u="none" strike="noStrike" dirty="0">
                          <a:effectLst/>
                        </a:rPr>
                        <a:t> 1105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50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Abancay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63735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N°92 - Reyna de los Ángeles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115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Abancay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N°1106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86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Abancay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N°79 Cristo Redentor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19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San Pedro de Cachora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 </a:t>
                      </a:r>
                      <a:r>
                        <a:rPr lang="es-PE" sz="1500" u="none" strike="noStrike" dirty="0" err="1">
                          <a:effectLst/>
                        </a:rPr>
                        <a:t>N°</a:t>
                      </a:r>
                      <a:r>
                        <a:rPr lang="es-PE" sz="1500" u="none" strike="noStrike" dirty="0">
                          <a:effectLst/>
                        </a:rPr>
                        <a:t> 812 San Juan de Dios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u="none" strike="noStrike" dirty="0">
                          <a:effectLst/>
                        </a:rPr>
                        <a:t> 27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Curahuasi</a:t>
                      </a:r>
                      <a:r>
                        <a:rPr lang="es-PE" sz="15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 </a:t>
                      </a:r>
                      <a:endParaRPr lang="es-PE" sz="15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2505376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96C694C-BC11-4476-9BB2-7308668A0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755182"/>
              </p:ext>
            </p:extLst>
          </p:nvPr>
        </p:nvGraphicFramePr>
        <p:xfrm>
          <a:off x="402662" y="1504270"/>
          <a:ext cx="6031693" cy="1143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83424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348269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Educación Inicial 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4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3337E15-888E-4F04-913A-B091F3F98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46340"/>
              </p:ext>
            </p:extLst>
          </p:nvPr>
        </p:nvGraphicFramePr>
        <p:xfrm>
          <a:off x="402663" y="5286100"/>
          <a:ext cx="6031692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83423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348269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Contrata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0%, se elaboro los TDR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3FF52051-1B5E-4C12-8E39-1FB3CE2F5067}"/>
              </a:ext>
            </a:extLst>
          </p:cNvPr>
          <p:cNvSpPr txBox="1">
            <a:spLocks/>
          </p:cNvSpPr>
          <p:nvPr/>
        </p:nvSpPr>
        <p:spPr>
          <a:xfrm>
            <a:off x="402663" y="479974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E84C49ED-B2FA-48C9-9BE9-E96688D901BA}"/>
              </a:ext>
            </a:extLst>
          </p:cNvPr>
          <p:cNvSpPr txBox="1">
            <a:spLocks/>
          </p:cNvSpPr>
          <p:nvPr/>
        </p:nvSpPr>
        <p:spPr>
          <a:xfrm>
            <a:off x="402662" y="1052070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3" name="Google Shape;112;p15">
            <a:extLst>
              <a:ext uri="{FF2B5EF4-FFF2-40B4-BE49-F238E27FC236}">
                <a16:creationId xmlns:a16="http://schemas.microsoft.com/office/drawing/2014/main" id="{2F7B493C-8A5E-4266-94BE-7BD1D310249C}"/>
              </a:ext>
            </a:extLst>
          </p:cNvPr>
          <p:cNvSpPr txBox="1">
            <a:spLocks/>
          </p:cNvSpPr>
          <p:nvPr/>
        </p:nvSpPr>
        <p:spPr>
          <a:xfrm>
            <a:off x="402662" y="6318965"/>
            <a:ext cx="4928349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6,870,000.00 	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3875C47-0051-41ED-9D6B-A17EFC09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005" y="1338177"/>
            <a:ext cx="5008183" cy="5479423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5ED5706-9ED1-4B1F-94E5-C5B3101DBFF5}"/>
              </a:ext>
            </a:extLst>
          </p:cNvPr>
          <p:cNvSpPr/>
          <p:nvPr/>
        </p:nvSpPr>
        <p:spPr>
          <a:xfrm>
            <a:off x="10028293" y="2600741"/>
            <a:ext cx="430628" cy="420756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3E5009B-4902-4BAB-825C-E4FEB558934B}"/>
              </a:ext>
            </a:extLst>
          </p:cNvPr>
          <p:cNvSpPr/>
          <p:nvPr/>
        </p:nvSpPr>
        <p:spPr>
          <a:xfrm>
            <a:off x="9310467" y="2439506"/>
            <a:ext cx="430628" cy="420756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1508FB4-250D-473E-9DD0-A933E6D74B09}"/>
              </a:ext>
            </a:extLst>
          </p:cNvPr>
          <p:cNvSpPr/>
          <p:nvPr/>
        </p:nvSpPr>
        <p:spPr>
          <a:xfrm>
            <a:off x="8900465" y="3183878"/>
            <a:ext cx="430628" cy="420756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2" name="Flecha: a la derecha 1">
            <a:hlinkClick r:id="rId4" action="ppaction://hlinksldjump"/>
            <a:extLst>
              <a:ext uri="{FF2B5EF4-FFF2-40B4-BE49-F238E27FC236}">
                <a16:creationId xmlns:a16="http://schemas.microsoft.com/office/drawing/2014/main" id="{B57B5D8B-BFB6-49B7-A526-F77709E8D65F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402664" y="180135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 LOS SERVICIOS EDUCATIVOS INICIALES DE 10 INSTITUCIONES EDUCATIVAS DEL, DISTRITO DE TALAVERA - ANDAHUAYLAS - APURIMAC</a:t>
            </a:r>
          </a:p>
        </p:txBody>
      </p:sp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DEF18FBA-623F-4849-B5BE-EA30B525EF4B}"/>
              </a:ext>
            </a:extLst>
          </p:cNvPr>
          <p:cNvSpPr txBox="1">
            <a:spLocks/>
          </p:cNvSpPr>
          <p:nvPr/>
        </p:nvSpPr>
        <p:spPr>
          <a:xfrm>
            <a:off x="402662" y="2010513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las UP: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62FC634-70E2-45AF-B4DD-49163998C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91110"/>
              </p:ext>
            </p:extLst>
          </p:nvPr>
        </p:nvGraphicFramePr>
        <p:xfrm>
          <a:off x="405144" y="2438987"/>
          <a:ext cx="6412216" cy="249705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34856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22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261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12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Talavera</a:t>
                      </a:r>
                      <a:endParaRPr lang="es-PE" sz="13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257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275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22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277-40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20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195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284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310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2505376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>
                          <a:effectLst/>
                        </a:rPr>
                        <a:t>343</a:t>
                      </a:r>
                      <a:endParaRPr lang="es-PE" sz="13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14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1669695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348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617835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>
                          <a:effectLst/>
                        </a:rPr>
                        <a:t>54214</a:t>
                      </a:r>
                      <a:endParaRPr lang="es-PE" sz="13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11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420213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>
                          <a:effectLst/>
                        </a:rPr>
                        <a:t>1145</a:t>
                      </a:r>
                      <a:endParaRPr lang="es-PE" sz="13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effectLst/>
                        </a:rPr>
                        <a:t>14</a:t>
                      </a:r>
                      <a:endParaRPr lang="es-PE" sz="1300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54835967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1148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3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  <a:endParaRPr lang="es-PE" sz="13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267" marR="59267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3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sym typeface="Arial"/>
                        </a:rPr>
                        <a:t>Talavera</a:t>
                      </a:r>
                      <a:endParaRPr kumimoji="0" lang="es-PE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Arial"/>
                        <a:sym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14297915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96C694C-BC11-4476-9BB2-7308668A0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418011"/>
              </p:ext>
            </p:extLst>
          </p:nvPr>
        </p:nvGraphicFramePr>
        <p:xfrm>
          <a:off x="402661" y="1035285"/>
          <a:ext cx="6414698" cy="1198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53817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6088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3200" kern="1200" cap="all" dirty="0">
                          <a:ln w="3175" cmpd="sng">
                            <a:noFill/>
                          </a:ln>
                          <a:gradFill flip="none" rotWithShape="1"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>
                                  <a:lumMod val="65000"/>
                                </a:schemeClr>
                              </a:gs>
                            </a:gsLst>
                            <a:lin ang="5580000" scaled="0"/>
                            <a:tileRect/>
                          </a:gra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</a:rPr>
                        <a:t>Educación</a:t>
                      </a:r>
                      <a:r>
                        <a:rPr lang="es-PE" sz="1500" b="0" u="none" strike="noStrike" dirty="0">
                          <a:effectLst/>
                        </a:rPr>
                        <a:t> Inicial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3337E15-888E-4F04-913A-B091F3F98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02416"/>
              </p:ext>
            </p:extLst>
          </p:nvPr>
        </p:nvGraphicFramePr>
        <p:xfrm>
          <a:off x="402661" y="5216696"/>
          <a:ext cx="6412216" cy="13665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52713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59503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11303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100" b="0" u="none" strike="noStrike" dirty="0" err="1">
                          <a:effectLst/>
                        </a:rPr>
                        <a:t>preinversion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Pi declarado viable el 2015, (UF Municipalidad Distrital de </a:t>
                      </a:r>
                      <a:r>
                        <a:rPr lang="es-PE" sz="1100" b="0" u="none" strike="noStrike" dirty="0" err="1">
                          <a:effectLst/>
                        </a:rPr>
                        <a:t>Chicmo</a:t>
                      </a:r>
                      <a:r>
                        <a:rPr lang="es-PE" sz="1100" b="0" u="none" strike="noStrike" dirty="0">
                          <a:effectLst/>
                        </a:rPr>
                        <a:t>) desactivado por periodo de vigencia. Se requiere la actualización del Estudio.</a:t>
                      </a:r>
                    </a:p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Se requiere analizar la intervención en IEI con poca cantidad de alumnos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Avances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u="none" strike="noStrike" dirty="0">
                          <a:effectLst/>
                        </a:rPr>
                        <a:t>0%</a:t>
                      </a:r>
                      <a:endParaRPr lang="es-PE" sz="11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3FF52051-1B5E-4C12-8E39-1FB3CE2F5067}"/>
              </a:ext>
            </a:extLst>
          </p:cNvPr>
          <p:cNvSpPr txBox="1">
            <a:spLocks/>
          </p:cNvSpPr>
          <p:nvPr/>
        </p:nvSpPr>
        <p:spPr>
          <a:xfrm>
            <a:off x="402661" y="4798345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E84C49ED-B2FA-48C9-9BE9-E96688D901BA}"/>
              </a:ext>
            </a:extLst>
          </p:cNvPr>
          <p:cNvSpPr txBox="1">
            <a:spLocks/>
          </p:cNvSpPr>
          <p:nvPr/>
        </p:nvSpPr>
        <p:spPr>
          <a:xfrm>
            <a:off x="402662" y="700479"/>
            <a:ext cx="3637433" cy="2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9AE991-22D3-4FD7-AD79-FFF9DFB2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812" y="721405"/>
            <a:ext cx="4597505" cy="6114784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11508FB4-250D-473E-9DD0-A933E6D74B09}"/>
              </a:ext>
            </a:extLst>
          </p:cNvPr>
          <p:cNvSpPr/>
          <p:nvPr/>
        </p:nvSpPr>
        <p:spPr>
          <a:xfrm>
            <a:off x="9206832" y="1924896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12" name="Flecha: a la derecha 11">
            <a:hlinkClick r:id="rId4" action="ppaction://hlinksldjump"/>
            <a:extLst>
              <a:ext uri="{FF2B5EF4-FFF2-40B4-BE49-F238E27FC236}">
                <a16:creationId xmlns:a16="http://schemas.microsoft.com/office/drawing/2014/main" id="{7E970464-E2B5-404D-B2B7-BEEE303C0A4C}"/>
              </a:ext>
            </a:extLst>
          </p:cNvPr>
          <p:cNvSpPr/>
          <p:nvPr/>
        </p:nvSpPr>
        <p:spPr>
          <a:xfrm flipH="1">
            <a:off x="5960377" y="6310576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68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F4337A1E-3151-4DEE-AB86-053C2F8098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180135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INSTITUTO DE EDUCACIÓN SUPERIOR TECNOLÓGICO ALFREDO SARMIENTO PALOMINO, DISTRITO DE HUANCARAMA - PROVINCIA DE ANDAHUAYLAS - DEPARTAMENTO DE APURIMAC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A1F1931-D144-41CB-A302-628D8408776C}"/>
              </a:ext>
            </a:extLst>
          </p:cNvPr>
          <p:cNvSpPr txBox="1">
            <a:spLocks/>
          </p:cNvSpPr>
          <p:nvPr/>
        </p:nvSpPr>
        <p:spPr>
          <a:xfrm>
            <a:off x="402662" y="2906338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 UP: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EE98F54-CF05-4252-A6D5-A74DFCBB4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77784"/>
              </p:ext>
            </p:extLst>
          </p:nvPr>
        </p:nvGraphicFramePr>
        <p:xfrm>
          <a:off x="402662" y="3339838"/>
          <a:ext cx="6451143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28871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310145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512127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u="none" strike="noStrike" dirty="0">
                          <a:effectLst/>
                        </a:rPr>
                        <a:t>ISTP ALFREDO SARMIENTO PALOMINO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50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7F55B4A-35F9-4055-BFDA-7D0E47946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4117"/>
              </p:ext>
            </p:extLst>
          </p:nvPr>
        </p:nvGraphicFramePr>
        <p:xfrm>
          <a:off x="402663" y="1294545"/>
          <a:ext cx="6451143" cy="1397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70032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8111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Educación Superior Tecnológica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90678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superior tecnológica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E45FCC1-D0EF-4598-A89C-F11136C9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45733"/>
              </p:ext>
            </p:extLst>
          </p:nvPr>
        </p:nvGraphicFramePr>
        <p:xfrm>
          <a:off x="402663" y="5093153"/>
          <a:ext cx="6451142" cy="116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70031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8111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administración directa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40%, se concluyo el modulo de diagnostico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72B0EE50-AFF7-472E-AC47-CC605628B7C0}"/>
              </a:ext>
            </a:extLst>
          </p:cNvPr>
          <p:cNvSpPr txBox="1">
            <a:spLocks/>
          </p:cNvSpPr>
          <p:nvPr/>
        </p:nvSpPr>
        <p:spPr>
          <a:xfrm>
            <a:off x="402663" y="454807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229F9D65-0586-4347-B291-DED75121B156}"/>
              </a:ext>
            </a:extLst>
          </p:cNvPr>
          <p:cNvSpPr txBox="1">
            <a:spLocks/>
          </p:cNvSpPr>
          <p:nvPr/>
        </p:nvSpPr>
        <p:spPr>
          <a:xfrm>
            <a:off x="402662" y="741677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6AA4FA98-5CE9-4DB5-B827-56A2AC9DCC04}"/>
              </a:ext>
            </a:extLst>
          </p:cNvPr>
          <p:cNvSpPr txBox="1">
            <a:spLocks/>
          </p:cNvSpPr>
          <p:nvPr/>
        </p:nvSpPr>
        <p:spPr>
          <a:xfrm>
            <a:off x="402661" y="6293798"/>
            <a:ext cx="535467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 11,595,000.00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F7C62E-D77C-4672-B872-0161A6FD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12" y="721405"/>
            <a:ext cx="4597505" cy="61147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0D8D5050-0968-4BF5-8CEE-AD94859D0A98}"/>
              </a:ext>
            </a:extLst>
          </p:cNvPr>
          <p:cNvSpPr/>
          <p:nvPr/>
        </p:nvSpPr>
        <p:spPr>
          <a:xfrm>
            <a:off x="11348899" y="1775527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12" name="Flecha: a la derecha 11">
            <a:hlinkClick r:id="rId3" action="ppaction://hlinksldjump"/>
            <a:extLst>
              <a:ext uri="{FF2B5EF4-FFF2-40B4-BE49-F238E27FC236}">
                <a16:creationId xmlns:a16="http://schemas.microsoft.com/office/drawing/2014/main" id="{1749DFD1-67A8-4658-B40A-5BAD7198C54D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0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3A75F9A-8D49-4E06-BEDE-AC9AB9D50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122202"/>
              </p:ext>
            </p:extLst>
          </p:nvPr>
        </p:nvGraphicFramePr>
        <p:xfrm>
          <a:off x="152400" y="1825488"/>
          <a:ext cx="11781989" cy="2150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9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4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6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94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1610121060"/>
                    </a:ext>
                  </a:extLst>
                </a:gridCol>
              </a:tblGrid>
              <a:tr h="12099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s-PE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Proyectos - 2019</a:t>
                      </a:r>
                    </a:p>
                  </a:txBody>
                  <a:tcPr marL="11760" marR="11760" marT="1176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6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según </a:t>
                      </a:r>
                      <a:r>
                        <a:rPr lang="es-PE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OPMIN°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CUI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Monto viable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Situación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Alcance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Duración</a:t>
                      </a:r>
                      <a:endParaRPr lang="es-PE" sz="1200" b="1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endParaRPr lang="es-PE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Observaciones</a:t>
                      </a:r>
                    </a:p>
                  </a:txBody>
                  <a:tcPr marL="11760" marR="11760" marT="1176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2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effectLst/>
                          <a:latin typeface="Arial" panose="020B0604020202020204" pitchFamily="34" charset="0"/>
                        </a:rPr>
                        <a:t>Observaciones</a:t>
                      </a:r>
                    </a:p>
                    <a:p>
                      <a:pPr algn="ctr" fontAlgn="ctr"/>
                      <a:endParaRPr lang="es-P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PE" sz="1200" b="0" u="none" strike="noStrike" dirty="0">
                          <a:effectLst/>
                        </a:rPr>
                        <a:t>Revisado por el OPMI MINSA</a:t>
                      </a:r>
                    </a:p>
                    <a:p>
                      <a:pPr algn="ctr" fontAlgn="ctr"/>
                      <a:r>
                        <a:rPr lang="es-PE" sz="1200" b="0" u="none" strike="noStrike" dirty="0">
                          <a:effectLst/>
                        </a:rPr>
                        <a:t>Terreno saneado </a:t>
                      </a:r>
                      <a:endParaRPr lang="es-P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0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PE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u="none" strike="noStrike">
                          <a:effectLst/>
                        </a:rPr>
                        <a:t>2445283</a:t>
                      </a:r>
                      <a:endParaRPr lang="es-P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0" u="none" strike="noStrike" dirty="0">
                          <a:effectLst/>
                          <a:hlinkClick r:id="rId3" action="ppaction://hlinksldjump"/>
                        </a:rPr>
                        <a:t>MEJORAMIENTO DE LOS SERVICIOS DE SALUD DEL CENTRO DE SALUD HUANCARAMA DEL DISTRITO DE HUANCARAMA - PROVINCIA DE ANDAHUAYLAS - DEPARTAMENTO DE APURIMAC</a:t>
                      </a:r>
                      <a:endParaRPr lang="es-P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u="none" strike="noStrike" dirty="0">
                          <a:effectLst/>
                        </a:rPr>
                        <a:t>28,581,016.69</a:t>
                      </a:r>
                      <a:endParaRPr lang="es-P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u="none" strike="noStrike" dirty="0">
                          <a:effectLst/>
                        </a:rPr>
                        <a:t>VIABLE</a:t>
                      </a:r>
                      <a:endParaRPr lang="es-P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es-PE" sz="1200" b="0" u="none" strike="noStrike" dirty="0">
                          <a:effectLst/>
                        </a:rPr>
                      </a:br>
                      <a:r>
                        <a:rPr lang="es-PE" sz="1200" b="0" u="none" strike="noStrike" dirty="0">
                          <a:effectLst/>
                        </a:rPr>
                        <a:t>* 18 EESS</a:t>
                      </a:r>
                      <a:br>
                        <a:rPr lang="es-PE" sz="1200" b="0" u="none" strike="noStrike" dirty="0">
                          <a:effectLst/>
                        </a:rPr>
                      </a:br>
                      <a:r>
                        <a:rPr lang="es-PE" sz="1200" b="0" u="none" strike="noStrike" dirty="0">
                          <a:effectLst/>
                        </a:rPr>
                        <a:t>* 12450 beneficiarios</a:t>
                      </a:r>
                      <a:endParaRPr lang="es-P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u="none" strike="noStrike" dirty="0">
                          <a:effectLst/>
                        </a:rPr>
                        <a:t>-</a:t>
                      </a:r>
                      <a:endParaRPr lang="es-P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s-P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760" marR="11760" marT="11760" marB="0" anchor="ctr"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F02FCD-AC5F-4DFE-A1C9-CEFE66E2DB14}"/>
              </a:ext>
            </a:extLst>
          </p:cNvPr>
          <p:cNvSpPr txBox="1"/>
          <p:nvPr/>
        </p:nvSpPr>
        <p:spPr>
          <a:xfrm>
            <a:off x="3044190" y="86689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PE" sz="1800" b="1" u="none" strike="noStrike" dirty="0">
                <a:effectLst/>
              </a:rPr>
              <a:t>Función Salud</a:t>
            </a:r>
            <a:endParaRPr lang="es-PE" sz="1800" b="1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9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F4337A1E-3151-4DEE-AB86-053C2F8098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305970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SERVICIO EDUCATIVO DEL NIVEL INICIAL N°1135 SANGABRIEL, N°171 PICHIUPATA, N° 39 HUANCARAMA, N° 938 HUACCAYHURA, DISTRITO DE HUANCARAMA PROVINCIA DE ANDAHUAYLAS, REGIÓN APURÍMAC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A1F1931-D144-41CB-A302-628D8408776C}"/>
              </a:ext>
            </a:extLst>
          </p:cNvPr>
          <p:cNvSpPr txBox="1">
            <a:spLocks/>
          </p:cNvSpPr>
          <p:nvPr/>
        </p:nvSpPr>
        <p:spPr>
          <a:xfrm>
            <a:off x="402662" y="2496501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 UP:</a:t>
            </a:r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72B0EE50-AFF7-472E-AC47-CC605628B7C0}"/>
              </a:ext>
            </a:extLst>
          </p:cNvPr>
          <p:cNvSpPr txBox="1">
            <a:spLocks/>
          </p:cNvSpPr>
          <p:nvPr/>
        </p:nvSpPr>
        <p:spPr>
          <a:xfrm>
            <a:off x="402663" y="479974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229F9D65-0586-4347-B291-DED75121B156}"/>
              </a:ext>
            </a:extLst>
          </p:cNvPr>
          <p:cNvSpPr txBox="1">
            <a:spLocks/>
          </p:cNvSpPr>
          <p:nvPr/>
        </p:nvSpPr>
        <p:spPr>
          <a:xfrm>
            <a:off x="402662" y="861595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6AA4FA98-5CE9-4DB5-B827-56A2AC9DCC04}"/>
              </a:ext>
            </a:extLst>
          </p:cNvPr>
          <p:cNvSpPr txBox="1">
            <a:spLocks/>
          </p:cNvSpPr>
          <p:nvPr/>
        </p:nvSpPr>
        <p:spPr>
          <a:xfrm>
            <a:off x="402661" y="6285409"/>
            <a:ext cx="535467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  9,320,000.00 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F7C62E-D77C-4672-B872-0161A6FD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813" y="721405"/>
            <a:ext cx="4509390" cy="5997589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0D8D5050-0968-4BF5-8CEE-AD94859D0A98}"/>
              </a:ext>
            </a:extLst>
          </p:cNvPr>
          <p:cNvSpPr/>
          <p:nvPr/>
        </p:nvSpPr>
        <p:spPr>
          <a:xfrm>
            <a:off x="11348899" y="1775527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1B15D9D-22E1-4B7E-B9A1-C143E41D3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14078"/>
              </p:ext>
            </p:extLst>
          </p:nvPr>
        </p:nvGraphicFramePr>
        <p:xfrm>
          <a:off x="402662" y="1340917"/>
          <a:ext cx="6593756" cy="116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3347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660278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Educación Inicial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B532E68-972B-46D9-8273-102A8C80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264202"/>
              </p:ext>
            </p:extLst>
          </p:nvPr>
        </p:nvGraphicFramePr>
        <p:xfrm>
          <a:off x="402663" y="2983807"/>
          <a:ext cx="6593756" cy="145753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86986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339108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567662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1135 San Gabriel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39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63735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171 </a:t>
                      </a:r>
                      <a:r>
                        <a:rPr lang="es-PE" sz="1500" b="0" u="none" strike="noStrike" dirty="0" err="1">
                          <a:effectLst/>
                        </a:rPr>
                        <a:t>Pichiupata</a:t>
                      </a:r>
                      <a:r>
                        <a:rPr lang="es-PE" sz="1500" b="0" u="none" strike="noStrike" dirty="0">
                          <a:effectLst/>
                        </a:rPr>
                        <a:t>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35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39 </a:t>
                      </a:r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48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938 </a:t>
                      </a:r>
                      <a:r>
                        <a:rPr lang="es-PE" sz="1500" b="0" u="none" strike="noStrike" dirty="0" err="1">
                          <a:effectLst/>
                        </a:rPr>
                        <a:t>Huaccayura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22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 err="1">
                          <a:effectLst/>
                        </a:rPr>
                        <a:t>Huancarama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1ECC383-E26D-4CF8-A40C-44F9B192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13115"/>
              </p:ext>
            </p:extLst>
          </p:nvPr>
        </p:nvGraphicFramePr>
        <p:xfrm>
          <a:off x="402663" y="5286100"/>
          <a:ext cx="6593755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3347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660277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Contrata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0%, se elaboro los TDR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13" name="Flecha: a la derecha 12">
            <a:hlinkClick r:id="rId3" action="ppaction://hlinksldjump"/>
            <a:extLst>
              <a:ext uri="{FF2B5EF4-FFF2-40B4-BE49-F238E27FC236}">
                <a16:creationId xmlns:a16="http://schemas.microsoft.com/office/drawing/2014/main" id="{E89A2AB5-53F0-44D2-8AD8-594D38EF7691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03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5">
            <a:extLst>
              <a:ext uri="{FF2B5EF4-FFF2-40B4-BE49-F238E27FC236}">
                <a16:creationId xmlns:a16="http://schemas.microsoft.com/office/drawing/2014/main" id="{F4337A1E-3151-4DEE-AB86-053C2F8098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02664" y="281735"/>
            <a:ext cx="11386673" cy="548319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SzPts val="3000"/>
            </a:pPr>
            <a:r>
              <a:rPr lang="es-P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MEJORAMIENTO DEL SERVICIO EDUCATIVO DEL NIVEL INICIAL N°1005 BARRIO CENTRO DE COTABAMBAS, N°1024 CHECCHECALLA DE TAMBOBAMBA,N°716 DIVINO NIÑO JESUS DE HAQUIRA Y N°1008 CHOCHOCA DE COYLLURQUI, PROVINCIA DE COTABAMBAS, REGION APURIMAC</a:t>
            </a:r>
          </a:p>
        </p:txBody>
      </p:sp>
      <p:sp>
        <p:nvSpPr>
          <p:cNvPr id="5" name="Google Shape;112;p15">
            <a:extLst>
              <a:ext uri="{FF2B5EF4-FFF2-40B4-BE49-F238E27FC236}">
                <a16:creationId xmlns:a16="http://schemas.microsoft.com/office/drawing/2014/main" id="{8A1F1931-D144-41CB-A302-628D8408776C}"/>
              </a:ext>
            </a:extLst>
          </p:cNvPr>
          <p:cNvSpPr txBox="1">
            <a:spLocks/>
          </p:cNvSpPr>
          <p:nvPr/>
        </p:nvSpPr>
        <p:spPr>
          <a:xfrm>
            <a:off x="402662" y="2496501"/>
            <a:ext cx="1605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Datos de la UP:</a:t>
            </a:r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72B0EE50-AFF7-472E-AC47-CC605628B7C0}"/>
              </a:ext>
            </a:extLst>
          </p:cNvPr>
          <p:cNvSpPr txBox="1">
            <a:spLocks/>
          </p:cNvSpPr>
          <p:nvPr/>
        </p:nvSpPr>
        <p:spPr>
          <a:xfrm>
            <a:off x="402663" y="4799742"/>
            <a:ext cx="201183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Estado Situacional</a:t>
            </a:r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229F9D65-0586-4347-B291-DED75121B156}"/>
              </a:ext>
            </a:extLst>
          </p:cNvPr>
          <p:cNvSpPr txBox="1">
            <a:spLocks/>
          </p:cNvSpPr>
          <p:nvPr/>
        </p:nvSpPr>
        <p:spPr>
          <a:xfrm>
            <a:off x="402662" y="861595"/>
            <a:ext cx="3637433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rgbClr val="00B0F0"/>
                </a:solidFill>
                <a:latin typeface="+mj-lt"/>
              </a:rPr>
              <a:t>Alineamiento a brechas priorizadas</a:t>
            </a: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6AA4FA98-5CE9-4DB5-B827-56A2AC9DCC04}"/>
              </a:ext>
            </a:extLst>
          </p:cNvPr>
          <p:cNvSpPr txBox="1">
            <a:spLocks/>
          </p:cNvSpPr>
          <p:nvPr/>
        </p:nvSpPr>
        <p:spPr>
          <a:xfrm>
            <a:off x="402661" y="6318965"/>
            <a:ext cx="5354672" cy="41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Black"/>
              <a:buNone/>
              <a:defRPr sz="4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PE" sz="1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Monto estimado de la Inversión: S/:     9,520,000.00 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DF7C62E-D77C-4672-B872-0161A6FD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27" y="721405"/>
            <a:ext cx="4402077" cy="585486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0D8D5050-0968-4BF5-8CEE-AD94859D0A98}"/>
              </a:ext>
            </a:extLst>
          </p:cNvPr>
          <p:cNvSpPr/>
          <p:nvPr/>
        </p:nvSpPr>
        <p:spPr>
          <a:xfrm>
            <a:off x="11348899" y="1775527"/>
            <a:ext cx="512901" cy="495893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1B15D9D-22E1-4B7E-B9A1-C143E41D3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62214"/>
              </p:ext>
            </p:extLst>
          </p:nvPr>
        </p:nvGraphicFramePr>
        <p:xfrm>
          <a:off x="402662" y="1340917"/>
          <a:ext cx="6476310" cy="1168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8122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95082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Servicios públicos con brecha identificada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Educación Inicial 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Indicador de brecha de acceso a servicios: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Porcentaje de locales educativos con el servicio de educación inicial con capacidad instalada inadecuada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B532E68-972B-46D9-8273-102A8C803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3398"/>
              </p:ext>
            </p:extLst>
          </p:nvPr>
        </p:nvGraphicFramePr>
        <p:xfrm>
          <a:off x="402663" y="2983807"/>
          <a:ext cx="6476309" cy="145753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39126">
                  <a:extLst>
                    <a:ext uri="{9D8B030D-6E8A-4147-A177-3AD203B41FA5}">
                      <a16:colId xmlns:a16="http://schemas.microsoft.com/office/drawing/2014/main" val="1630796721"/>
                    </a:ext>
                  </a:extLst>
                </a:gridCol>
                <a:gridCol w="1315256">
                  <a:extLst>
                    <a:ext uri="{9D8B030D-6E8A-4147-A177-3AD203B41FA5}">
                      <a16:colId xmlns:a16="http://schemas.microsoft.com/office/drawing/2014/main" val="2640724827"/>
                    </a:ext>
                  </a:extLst>
                </a:gridCol>
                <a:gridCol w="2521927">
                  <a:extLst>
                    <a:ext uri="{9D8B030D-6E8A-4147-A177-3AD203B41FA5}">
                      <a16:colId xmlns:a16="http://schemas.microsoft.com/office/drawing/2014/main" val="142380102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Servicio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Matriculas 2019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u="none" strike="noStrike" dirty="0">
                          <a:effectLst/>
                        </a:rPr>
                        <a:t>Localización</a:t>
                      </a:r>
                      <a:endParaRPr lang="es-PE" sz="1500" b="1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507877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1005 Barrio centro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12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Cotabambas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974895619"/>
                  </a:ext>
                </a:extLst>
              </a:tr>
              <a:tr h="263735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1024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45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Tambobamba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21651453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716 Divino Niño </a:t>
                      </a:r>
                      <a:r>
                        <a:rPr lang="es-PE" sz="1500" b="0" u="none" strike="noStrike" dirty="0" err="1">
                          <a:effectLst/>
                        </a:rPr>
                        <a:t>Jesus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35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500" b="0" u="none" strike="noStrike" dirty="0">
                          <a:effectLst/>
                        </a:rPr>
                        <a:t>Haquira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994653306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1008 Chochoca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13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0" u="none" strike="noStrike" dirty="0">
                          <a:effectLst/>
                        </a:rPr>
                        <a:t>Coyllurqui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385151479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1ECC383-E26D-4CF8-A40C-44F9B192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04085"/>
              </p:ext>
            </p:extLst>
          </p:nvPr>
        </p:nvGraphicFramePr>
        <p:xfrm>
          <a:off x="402663" y="5286100"/>
          <a:ext cx="6476309" cy="939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81228">
                  <a:extLst>
                    <a:ext uri="{9D8B030D-6E8A-4147-A177-3AD203B41FA5}">
                      <a16:colId xmlns:a16="http://schemas.microsoft.com/office/drawing/2014/main" val="3272131695"/>
                    </a:ext>
                  </a:extLst>
                </a:gridCol>
                <a:gridCol w="3595081">
                  <a:extLst>
                    <a:ext uri="{9D8B030D-6E8A-4147-A177-3AD203B41FA5}">
                      <a16:colId xmlns:a16="http://schemas.microsoft.com/office/drawing/2014/main" val="2599908670"/>
                    </a:ext>
                  </a:extLst>
                </a:gridCol>
              </a:tblGrid>
              <a:tr h="68326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Tipo de ejecución del la elaboración del estudio de </a:t>
                      </a:r>
                      <a:r>
                        <a:rPr lang="es-PE" sz="1500" b="0" u="none" strike="noStrike" dirty="0" err="1">
                          <a:effectLst/>
                        </a:rPr>
                        <a:t>preinversion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Por Contrata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67149983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Avances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0" u="none" strike="noStrike" dirty="0">
                          <a:effectLst/>
                        </a:rPr>
                        <a:t>0%, se elaboro los TDR</a:t>
                      </a:r>
                      <a:endParaRPr lang="es-PE" sz="1500" b="0" i="0" u="none" strike="noStrike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3793049"/>
                  </a:ext>
                </a:extLst>
              </a:tr>
            </a:tbl>
          </a:graphicData>
        </a:graphic>
      </p:graphicFrame>
      <p:sp>
        <p:nvSpPr>
          <p:cNvPr id="13" name="Flecha: a la derecha 12">
            <a:hlinkClick r:id="rId3" action="ppaction://hlinksldjump"/>
            <a:extLst>
              <a:ext uri="{FF2B5EF4-FFF2-40B4-BE49-F238E27FC236}">
                <a16:creationId xmlns:a16="http://schemas.microsoft.com/office/drawing/2014/main" id="{B191A3F9-B0F8-441F-8FCD-F1A934CB46A6}"/>
              </a:ext>
            </a:extLst>
          </p:cNvPr>
          <p:cNvSpPr/>
          <p:nvPr/>
        </p:nvSpPr>
        <p:spPr>
          <a:xfrm flipH="1">
            <a:off x="6069434" y="6318965"/>
            <a:ext cx="791557" cy="35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>
                    <a:lumMod val="85000"/>
                  </a:schemeClr>
                </a:solidFill>
              </a:rPr>
              <a:t>Inicio</a:t>
            </a:r>
            <a:endParaRPr lang="es-PE" sz="12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2B6F8D86-F1A5-47E6-BD06-A3799ADD9400}"/>
              </a:ext>
            </a:extLst>
          </p:cNvPr>
          <p:cNvSpPr txBox="1">
            <a:spLocks/>
          </p:cNvSpPr>
          <p:nvPr/>
        </p:nvSpPr>
        <p:spPr>
          <a:xfrm>
            <a:off x="2254550" y="1382169"/>
            <a:ext cx="7682900" cy="2046831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6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379000" y="2156571"/>
            <a:ext cx="9434000" cy="254485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/>
            <a:r>
              <a:rPr lang="en" sz="5333" b="1" dirty="0"/>
              <a:t>Proyectos de inversion Función Cultura, Deporte y Funcion Social</a:t>
            </a:r>
            <a:endParaRPr sz="5333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61092F70-2AE1-4B21-990C-2413397B3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68903"/>
              </p:ext>
            </p:extLst>
          </p:nvPr>
        </p:nvGraphicFramePr>
        <p:xfrm>
          <a:off x="347728" y="1276612"/>
          <a:ext cx="11496545" cy="20421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04908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464187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1608531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204192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461447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CUI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Monto de Inversión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Ejecución Física Proyectada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2415944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/>
                        <a:t>CREACION DE UN CENTRO DE ACOGIDA RESIDENCIAL PARA NIÑO,NIÑAS Y ADOLESCENTES CON DISCAPACIDAD EN EL CENTRO POBLADO DE LAMBRAMA DEL DISTRITO DE LAMBRAMA - PROVINCIA DE ABANCAY - DEPARTAMENTO DE APURIMAC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19,032,429.23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60 NNA con discapacidad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dirty="0"/>
                        <a:t>2021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2446533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CREACION DEL COLISEO MULTIUSO MUNICIPAL CHUQUIBAMBILLA DEL DISTRITO DE CHUQUIBAMBILLA - PROVINCIA DE GRAU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9,276,356.76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Viable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3692 beneficiarios directos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</a:tbl>
          </a:graphicData>
        </a:graphic>
      </p:graphicFrame>
      <p:sp>
        <p:nvSpPr>
          <p:cNvPr id="5" name="Google Shape;95;p13">
            <a:extLst>
              <a:ext uri="{FF2B5EF4-FFF2-40B4-BE49-F238E27FC236}">
                <a16:creationId xmlns:a16="http://schemas.microsoft.com/office/drawing/2014/main" id="{7DB9BA98-6BEB-4F68-8F37-ADE0EF83B1E6}"/>
              </a:ext>
            </a:extLst>
          </p:cNvPr>
          <p:cNvSpPr txBox="1">
            <a:spLocks/>
          </p:cNvSpPr>
          <p:nvPr/>
        </p:nvSpPr>
        <p:spPr>
          <a:xfrm>
            <a:off x="725422" y="481658"/>
            <a:ext cx="10562741" cy="60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>
              <a:buSzPts val="3000"/>
            </a:pPr>
            <a:r>
              <a:rPr lang="es-MX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Proyectos de Inversión Formulados-2019</a:t>
            </a:r>
          </a:p>
        </p:txBody>
      </p:sp>
    </p:spTree>
    <p:extLst>
      <p:ext uri="{BB962C8B-B14F-4D97-AF65-F5344CB8AC3E}">
        <p14:creationId xmlns:p14="http://schemas.microsoft.com/office/powerpoint/2010/main" val="4103062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92051" y="406401"/>
            <a:ext cx="10562741" cy="117397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algn="ctr"/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Proyectos de Inversion Programados para su Formulacion -2020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0AC01847-D4D3-4905-82B1-924A8AEB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825170"/>
              </p:ext>
            </p:extLst>
          </p:nvPr>
        </p:nvGraphicFramePr>
        <p:xfrm>
          <a:off x="255880" y="1884116"/>
          <a:ext cx="11783165" cy="40843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35419">
                  <a:extLst>
                    <a:ext uri="{9D8B030D-6E8A-4147-A177-3AD203B41FA5}">
                      <a16:colId xmlns:a16="http://schemas.microsoft.com/office/drawing/2014/main" val="3565300996"/>
                    </a:ext>
                  </a:extLst>
                </a:gridCol>
                <a:gridCol w="5015060">
                  <a:extLst>
                    <a:ext uri="{9D8B030D-6E8A-4147-A177-3AD203B41FA5}">
                      <a16:colId xmlns:a16="http://schemas.microsoft.com/office/drawing/2014/main" val="1429739352"/>
                    </a:ext>
                  </a:extLst>
                </a:gridCol>
                <a:gridCol w="1377149">
                  <a:extLst>
                    <a:ext uri="{9D8B030D-6E8A-4147-A177-3AD203B41FA5}">
                      <a16:colId xmlns:a16="http://schemas.microsoft.com/office/drawing/2014/main" val="1073880851"/>
                    </a:ext>
                  </a:extLst>
                </a:gridCol>
                <a:gridCol w="1242816">
                  <a:extLst>
                    <a:ext uri="{9D8B030D-6E8A-4147-A177-3AD203B41FA5}">
                      <a16:colId xmlns:a16="http://schemas.microsoft.com/office/drawing/2014/main" val="4239792826"/>
                    </a:ext>
                  </a:extLst>
                </a:gridCol>
                <a:gridCol w="1087911">
                  <a:extLst>
                    <a:ext uri="{9D8B030D-6E8A-4147-A177-3AD203B41FA5}">
                      <a16:colId xmlns:a16="http://schemas.microsoft.com/office/drawing/2014/main" val="2844200124"/>
                    </a:ext>
                  </a:extLst>
                </a:gridCol>
                <a:gridCol w="1420305">
                  <a:extLst>
                    <a:ext uri="{9D8B030D-6E8A-4147-A177-3AD203B41FA5}">
                      <a16:colId xmlns:a16="http://schemas.microsoft.com/office/drawing/2014/main" val="3466243991"/>
                    </a:ext>
                  </a:extLst>
                </a:gridCol>
                <a:gridCol w="1204505">
                  <a:extLst>
                    <a:ext uri="{9D8B030D-6E8A-4147-A177-3AD203B41FA5}">
                      <a16:colId xmlns:a16="http://schemas.microsoft.com/office/drawing/2014/main" val="1146080519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s-PE" sz="1100" dirty="0"/>
                        <a:t>N°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Proyectos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Inversión Estimada S/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Estado situacional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Duración Formulación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Alcance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1" dirty="0"/>
                        <a:t>Modalidad de la Formulación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6979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es-PE" sz="11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MEJORAMIENTO DE LOS SERVICIOS DE ALIMENTACIÓN ESCOLAR EN LAS INSTITUCIONES EDUCATIVAS INICIALES Y PRIMARIAS DE LOS DISTRITOS DE EXTREMA POBREZA EN 4 PROVINCIAS DEL DEPARTAMENTO DE APURIMAC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2,313,489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3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Multiprovincial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4846762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2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CREACION DE LOS SERVICIOS DE CENTROS DE DESARROLLO INTEGRAL DE LA FAMILIA EN LAS 7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11,142,069.55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En formulación, Avance 70%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01-07-2020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14-Ago-2020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3 CEDIF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300 personas en situación de vulnerabilidad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42204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3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CREACION DE LOS SERVICIOS DE RESIDENCIA Y ATENCIÓN A ADULTOS MAYORES EN LAS 6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34,129,120.09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4 meses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06 CAAM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6766352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4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CREACION DE LOS SERVICIOS DE PROTECCIÓN A VICTIMAS DE VIOLENCIA CONTRA LA MUJER E INTEGRANTES DEL GRUPO FAMILIAR EN 5 PROVINCIAS DEL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 14,044,043.05 	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4 meses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05 Casas Refugio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s-P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438836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5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MEJORAMIENTO DEL TEMPLO DE SAN PEDRO DE LLICCHIVILCA DEL DISTRITO DE GAMARRA - PROVINCIA DE GRAU - DEPARTAMENTO DE APURIMAC</a:t>
                      </a:r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706,600.00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dirty="0">
                          <a:solidFill>
                            <a:schemeClr val="tx1"/>
                          </a:solidFill>
                        </a:rPr>
                        <a:t>Idea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rPr>
                        <a:t>2 meses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cs typeface="Arial"/>
                          <a:sym typeface="Arial"/>
                        </a:rPr>
                        <a:t>Administración Directa</a:t>
                      </a:r>
                    </a:p>
                    <a:p>
                      <a:endParaRPr lang="es-PE" sz="1100" b="0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52211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hlinkClick r:id="rId2" action="ppaction://hlinksldjump"/>
            <a:extLst>
              <a:ext uri="{FF2B5EF4-FFF2-40B4-BE49-F238E27FC236}">
                <a16:creationId xmlns:a16="http://schemas.microsoft.com/office/drawing/2014/main" id="{F4196B36-5979-4461-953C-63506B779E1D}"/>
              </a:ext>
            </a:extLst>
          </p:cNvPr>
          <p:cNvSpPr txBox="1">
            <a:spLocks/>
          </p:cNvSpPr>
          <p:nvPr/>
        </p:nvSpPr>
        <p:spPr>
          <a:xfrm>
            <a:off x="9880142" y="5656277"/>
            <a:ext cx="2015447" cy="744524"/>
          </a:xfrm>
          <a:prstGeom prst="rect">
            <a:avLst/>
          </a:prstGeom>
          <a:noFill/>
        </p:spPr>
        <p:txBody>
          <a:bodyPr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PE" sz="1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GRACIAS</a:t>
            </a:r>
            <a:endParaRPr lang="es-PE" sz="1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4A203F-9608-41A7-AC9B-D9925B70176C}"/>
              </a:ext>
            </a:extLst>
          </p:cNvPr>
          <p:cNvSpPr txBox="1">
            <a:spLocks/>
          </p:cNvSpPr>
          <p:nvPr/>
        </p:nvSpPr>
        <p:spPr>
          <a:xfrm>
            <a:off x="1360591" y="3071215"/>
            <a:ext cx="9987564" cy="131714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3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OFICINA REGIONAL DE FORMULACIÓN Y EVALUACIÓN DE INVERSIONES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C345A3-30AA-4D50-8BDD-8DAA02E88162}"/>
              </a:ext>
            </a:extLst>
          </p:cNvPr>
          <p:cNvSpPr txBox="1">
            <a:spLocks/>
          </p:cNvSpPr>
          <p:nvPr/>
        </p:nvSpPr>
        <p:spPr>
          <a:xfrm>
            <a:off x="3087149" y="578840"/>
            <a:ext cx="5905849" cy="1683159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GOBIERNO REGIONAL</a:t>
            </a:r>
          </a:p>
          <a:p>
            <a:pPr algn="ctr"/>
            <a:r>
              <a:rPr lang="es-ES" sz="4800" b="1" dirty="0">
                <a:solidFill>
                  <a:srgbClr val="16A475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APURIMAC</a:t>
            </a:r>
          </a:p>
        </p:txBody>
      </p:sp>
      <p:pic>
        <p:nvPicPr>
          <p:cNvPr id="5" name="Imagen 4" descr="https://www.regionapurimac.gob.pe/wp-content/uploads/2019/01/allin-kawsanapaq-1-300x269.png">
            <a:extLst>
              <a:ext uri="{FF2B5EF4-FFF2-40B4-BE49-F238E27FC236}">
                <a16:creationId xmlns:a16="http://schemas.microsoft.com/office/drawing/2014/main" id="{3D3504CD-D8E9-4FB6-B8A8-4A94872604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998" y="457199"/>
            <a:ext cx="2808441" cy="215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Resultado de imagen para GOBIERNO REGIONAL DE APURIMAC">
            <a:extLst>
              <a:ext uri="{FF2B5EF4-FFF2-40B4-BE49-F238E27FC236}">
                <a16:creationId xmlns:a16="http://schemas.microsoft.com/office/drawing/2014/main" id="{1022F1DF-066A-4CDF-A218-61C90D98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09" y="86649"/>
            <a:ext cx="1856427" cy="203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D21F94A-81A0-46CC-A06A-CFCFDFF4B854}"/>
              </a:ext>
            </a:extLst>
          </p:cNvPr>
          <p:cNvSpPr txBox="1">
            <a:spLocks/>
          </p:cNvSpPr>
          <p:nvPr/>
        </p:nvSpPr>
        <p:spPr>
          <a:xfrm>
            <a:off x="1360591" y="4339137"/>
            <a:ext cx="9987564" cy="85843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sz="3600" b="1" dirty="0" err="1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ORFEI</a:t>
            </a:r>
            <a:r>
              <a:rPr lang="es-PE" sz="3600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17BAF2D-3E25-4691-AEAD-E0EB116B5509}"/>
              </a:ext>
            </a:extLst>
          </p:cNvPr>
          <p:cNvSpPr txBox="1">
            <a:spLocks/>
          </p:cNvSpPr>
          <p:nvPr/>
        </p:nvSpPr>
        <p:spPr>
          <a:xfrm>
            <a:off x="632147" y="6021595"/>
            <a:ext cx="8847413" cy="42921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3600" b="1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Ing. Juan F. Cisneros </a:t>
            </a:r>
            <a:r>
              <a:rPr lang="es-PE" sz="3600" b="1" dirty="0" err="1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Sullcahuaman</a:t>
            </a:r>
            <a:r>
              <a:rPr lang="es-PE" sz="3600" b="1" dirty="0">
                <a:solidFill>
                  <a:schemeClr val="tx1">
                    <a:lumMod val="65000"/>
                  </a:schemeClr>
                </a:solidFill>
                <a:latin typeface="Arial Narrow" panose="020B0606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824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CC7F659-CED7-4512-8D0D-9CBCCEDA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1423"/>
              </p:ext>
            </p:extLst>
          </p:nvPr>
        </p:nvGraphicFramePr>
        <p:xfrm>
          <a:off x="156595" y="374669"/>
          <a:ext cx="11878809" cy="6108661"/>
        </p:xfrm>
        <a:graphic>
          <a:graphicData uri="http://schemas.openxmlformats.org/drawingml/2006/table">
            <a:tbl>
              <a:tblPr/>
              <a:tblGrid>
                <a:gridCol w="466509">
                  <a:extLst>
                    <a:ext uri="{9D8B030D-6E8A-4147-A177-3AD203B41FA5}">
                      <a16:colId xmlns:a16="http://schemas.microsoft.com/office/drawing/2014/main" val="2383038251"/>
                    </a:ext>
                  </a:extLst>
                </a:gridCol>
                <a:gridCol w="876475">
                  <a:extLst>
                    <a:ext uri="{9D8B030D-6E8A-4147-A177-3AD203B41FA5}">
                      <a16:colId xmlns:a16="http://schemas.microsoft.com/office/drawing/2014/main" val="1466385685"/>
                    </a:ext>
                  </a:extLst>
                </a:gridCol>
                <a:gridCol w="4563533">
                  <a:extLst>
                    <a:ext uri="{9D8B030D-6E8A-4147-A177-3AD203B41FA5}">
                      <a16:colId xmlns:a16="http://schemas.microsoft.com/office/drawing/2014/main" val="1060420658"/>
                    </a:ext>
                  </a:extLst>
                </a:gridCol>
                <a:gridCol w="1022132">
                  <a:extLst>
                    <a:ext uri="{9D8B030D-6E8A-4147-A177-3AD203B41FA5}">
                      <a16:colId xmlns:a16="http://schemas.microsoft.com/office/drawing/2014/main" val="2462058104"/>
                    </a:ext>
                  </a:extLst>
                </a:gridCol>
                <a:gridCol w="1006527">
                  <a:extLst>
                    <a:ext uri="{9D8B030D-6E8A-4147-A177-3AD203B41FA5}">
                      <a16:colId xmlns:a16="http://schemas.microsoft.com/office/drawing/2014/main" val="3435448094"/>
                    </a:ext>
                  </a:extLst>
                </a:gridCol>
                <a:gridCol w="1314182">
                  <a:extLst>
                    <a:ext uri="{9D8B030D-6E8A-4147-A177-3AD203B41FA5}">
                      <a16:colId xmlns:a16="http://schemas.microsoft.com/office/drawing/2014/main" val="2377681299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1059325139"/>
                    </a:ext>
                  </a:extLst>
                </a:gridCol>
                <a:gridCol w="702226">
                  <a:extLst>
                    <a:ext uri="{9D8B030D-6E8A-4147-A177-3AD203B41FA5}">
                      <a16:colId xmlns:a16="http://schemas.microsoft.com/office/drawing/2014/main" val="3703492591"/>
                    </a:ext>
                  </a:extLst>
                </a:gridCol>
              </a:tblGrid>
              <a:tr h="23857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PROYECTOS DE INVERSION PROGRAMADOS PARA SU FORMULACION 2020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47430"/>
                  </a:ext>
                </a:extLst>
              </a:tr>
              <a:tr h="58967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  <a:endParaRPr lang="es-PE" sz="9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Código de 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Nombre de la 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Inversión</a:t>
                      </a:r>
                      <a:b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Estimada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Estado Situacional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Duración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Alcance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Modalidad de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35348"/>
                  </a:ext>
                </a:extLst>
              </a:tr>
              <a:tr h="61188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45081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ANDARAPA DEL DISTRITO DE ANDARAPA - PROVINCIA DE ANDAHUAYLAS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  <a:b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10/09/2019 - </a:t>
                      </a:r>
                      <a:b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10/02/2020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60% de avance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Paralizado por presencia de napa freática en el nuevo terreno donado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Cambio de terreno al terreno actual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07 EESS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6186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Adm</a:t>
                      </a: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76130"/>
                  </a:ext>
                </a:extLst>
              </a:tr>
              <a:tr h="56882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45082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HUACCANA DEL DISTRITO DE HUACCANA - PROVINCIA DE CHINCHEROS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32,545,000.00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4 meses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01/06/2020- </a:t>
                      </a:r>
                      <a:br>
                        <a:rPr lang="es-PE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30/08/2020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60% de avance</a:t>
                      </a:r>
                      <a:b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12253 beneficiarios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MX" sz="900" b="0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Estudio reprogramado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Adm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910842"/>
                  </a:ext>
                </a:extLst>
              </a:tr>
              <a:tr h="88226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45085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 LOS EE.SS. KILCATA, YUMIRE, SONCCOCCOCHA, MAMARA, CURASCO Y AYRIHUANCA DE LAS PROVINCIAS DE ANTABAMBA Y GRAU DEL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14,051,640.10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 Formulación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60% de avance</a:t>
                      </a:r>
                      <a:b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06 EESS</a:t>
                      </a:r>
                      <a:b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5042 beneficiarios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el </a:t>
                      </a:r>
                      <a:r>
                        <a:rPr lang="es-MX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retrazo</a:t>
                      </a: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es debido a la inclusión 02 PS (</a:t>
                      </a:r>
                      <a:r>
                        <a:rPr lang="es-MX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Curasco</a:t>
                      </a: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y </a:t>
                      </a:r>
                      <a:r>
                        <a:rPr lang="es-MX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Ayrihuanca</a:t>
                      </a: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Adm</a:t>
                      </a: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21029"/>
                  </a:ext>
                </a:extLst>
              </a:tr>
              <a:tr h="4433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45083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TALAVERA DEL DISTRITO DE TALAVERA - PROVINCIA DE ANDAHUAYLAS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32,545,000.00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5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19844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Adm Directa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342"/>
                  </a:ext>
                </a:extLst>
              </a:tr>
              <a:tr h="44338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45084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DEL CENTRO DE SALUD MOLLEBAMBA DEL DISTRITO DE JUAN ESPINOZA MEDRANO - PROVINCIA DE ANTABAMBA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26,545,000.00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05 EESS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1968 beneficiarios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Terreno saneado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Incluido en el PAC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61817"/>
                  </a:ext>
                </a:extLst>
              </a:tr>
              <a:tr h="568824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45087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 LOS EE.SS. VILLA GLORIA, MARCAHUASI Y ATUMPATA DEL DISTRITO DE ABANCAY - PROVINCIA DE ABANCAY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18,075,334.72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03 EESS</a:t>
                      </a:r>
                      <a:b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1910 beneficiarios</a:t>
                      </a:r>
                      <a:b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No cuentan con terreno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Incluido en el PAC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75371"/>
                  </a:ext>
                </a:extLst>
              </a:tr>
              <a:tr h="52111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48100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LAS ÁREAS DEL LABORATORIO REFERENCIAL, CADENA DE FRIO, DEFENSA NACIONAL, ALMACÉN GENERAL Y ALMACÉN DE MEDICAMENTOS DE LA SEDE ADMINISTRATIVA DE LA DIRESA APURIMAC DISTRITO DE ABANCAY - PROVINCIA DE ABANCAY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12,025,854.00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Duplicidad con IOARR de laboratorio con CU 2485202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2105"/>
                  </a:ext>
                </a:extLst>
              </a:tr>
              <a:tr h="99271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48103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MEJORAMIENTO DE LOS SERVICIOS DE SALUD DE LOS PUESTOS DE SALUD LAHUALAHUA, PISQUICOCHA, CHACAPUENTE, TOTORA DE AYMARAES, COLCA, IZCAHUACA, CCELLOPAMPA, CARAYBAMBA, KILCACCASA, PAMPAMARCA, CHACAPUENTE, COLCA Y CARAYBAMBA DISTRITO DE CARAYBAMBA - PROVINCIA DE AYMARAES - DEPARTAMENTO DE APURIMAC.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23,425,308.34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Idea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 meses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10 EESS</a:t>
                      </a:r>
                      <a:b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* 5055 beneficiarios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701" marR="4701" marT="4701" marB="0" anchor="ctr">
                    <a:lnL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88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52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6D144A-981C-455A-A093-702FB0257AD9}"/>
              </a:ext>
            </a:extLst>
          </p:cNvPr>
          <p:cNvSpPr txBox="1">
            <a:spLocks/>
          </p:cNvSpPr>
          <p:nvPr/>
        </p:nvSpPr>
        <p:spPr>
          <a:xfrm>
            <a:off x="1117600" y="365722"/>
            <a:ext cx="10302240" cy="5554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 AL CIERRE DE BRECHAS</a:t>
            </a:r>
            <a:endParaRPr lang="es-P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1454C-A4C0-46F3-B09D-014E0E7B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8" y="1152559"/>
            <a:ext cx="11049884" cy="1526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1448AD-EA4B-4CD4-A1CF-A9F431B69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68" y="2910179"/>
            <a:ext cx="8720233" cy="131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75F91A-EA43-48F7-9FD9-7FB88CEE8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567" y="4558316"/>
            <a:ext cx="8456951" cy="17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ADEDC-8FFE-4239-9A3D-AF8845355424}"/>
              </a:ext>
            </a:extLst>
          </p:cNvPr>
          <p:cNvSpPr txBox="1">
            <a:spLocks/>
          </p:cNvSpPr>
          <p:nvPr/>
        </p:nvSpPr>
        <p:spPr>
          <a:xfrm>
            <a:off x="1090507" y="294001"/>
            <a:ext cx="10559627" cy="6327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CONTRIBUCION AL CIERRE DE BRECHAS</a:t>
            </a:r>
            <a:endParaRPr lang="es-P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02EE0A-5AE0-420C-B799-C4A68579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46" y="1104385"/>
            <a:ext cx="11325949" cy="1564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0BFE0C-96B2-4D94-A2F9-6A1C257D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647" y="2773976"/>
            <a:ext cx="8938096" cy="1343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3B0D45-41D2-4CA4-820A-6686C684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507" y="4344305"/>
            <a:ext cx="8668236" cy="17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290F9AA-F2F4-484E-B0FE-8D8D46060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6" t="8054" r="32026" b="13600"/>
          <a:stretch/>
        </p:blipFill>
        <p:spPr>
          <a:xfrm>
            <a:off x="135403" y="1193463"/>
            <a:ext cx="6096000" cy="5470113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8F40339-2573-4D74-B659-9E7F8F37334F}"/>
              </a:ext>
            </a:extLst>
          </p:cNvPr>
          <p:cNvSpPr txBox="1">
            <a:spLocks/>
          </p:cNvSpPr>
          <p:nvPr/>
        </p:nvSpPr>
        <p:spPr>
          <a:xfrm>
            <a:off x="121766" y="180381"/>
            <a:ext cx="11934767" cy="5717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8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HUANCARAMA DEL DISTRITO DE HUANCARAMA - PROVINCIA DE ANDAHUAYLAS - DEPARTAMENTO DE APURIMAC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0D481F-6C19-40D2-83DF-26580493A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" t="42828" r="61250" b="23738"/>
          <a:stretch/>
        </p:blipFill>
        <p:spPr>
          <a:xfrm>
            <a:off x="6693335" y="793120"/>
            <a:ext cx="5489584" cy="31163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DFA501-46EC-4E90-B006-F3A98275B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315"/>
          <a:stretch/>
        </p:blipFill>
        <p:spPr>
          <a:xfrm>
            <a:off x="6774518" y="3940454"/>
            <a:ext cx="5347477" cy="1004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15C1ED-7E2A-46B3-9B05-250B22628C28}"/>
              </a:ext>
            </a:extLst>
          </p:cNvPr>
          <p:cNvSpPr/>
          <p:nvPr/>
        </p:nvSpPr>
        <p:spPr>
          <a:xfrm>
            <a:off x="6720061" y="4943008"/>
            <a:ext cx="5471939" cy="2974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333" b="1" dirty="0">
                <a:solidFill>
                  <a:schemeClr val="bg1"/>
                </a:solidFill>
              </a:rPr>
              <a:t>Fecha de Inicio de Actividad: 03/11/1974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BF9493-ABFB-43D8-A9C7-144DD37A17B5}"/>
              </a:ext>
            </a:extLst>
          </p:cNvPr>
          <p:cNvSpPr/>
          <p:nvPr/>
        </p:nvSpPr>
        <p:spPr>
          <a:xfrm>
            <a:off x="6720061" y="5271304"/>
            <a:ext cx="5471939" cy="50257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333" b="1" dirty="0">
                <a:solidFill>
                  <a:schemeClr val="bg1"/>
                </a:solidFill>
              </a:rPr>
              <a:t>Fecha de creación según Resolución 03/11/1974 </a:t>
            </a:r>
          </a:p>
          <a:p>
            <a:pPr algn="ctr"/>
            <a:r>
              <a:rPr lang="es-PE" sz="1333" b="1" dirty="0">
                <a:solidFill>
                  <a:schemeClr val="bg1"/>
                </a:solidFill>
              </a:rPr>
              <a:t>(45 años de funcionamiento)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CE86C4-545C-4F53-8BDB-34696E59D9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2" y="1628928"/>
            <a:ext cx="2199372" cy="16495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1F68F9-63DD-4E6D-9C73-429DE11C87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8" y="1558805"/>
            <a:ext cx="2199372" cy="16495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4AE726-BB38-4DB2-82C6-AA7C51D1EB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8" y="3429000"/>
            <a:ext cx="2199372" cy="166218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DF8E9CE-58BE-423C-BFF7-1405865E13B3}"/>
              </a:ext>
            </a:extLst>
          </p:cNvPr>
          <p:cNvSpPr/>
          <p:nvPr/>
        </p:nvSpPr>
        <p:spPr>
          <a:xfrm>
            <a:off x="6710979" y="5804783"/>
            <a:ext cx="5471939" cy="70769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333" b="1" dirty="0">
                <a:solidFill>
                  <a:schemeClr val="bg1"/>
                </a:solidFill>
              </a:rPr>
              <a:t>Intervenciones:</a:t>
            </a:r>
          </a:p>
          <a:p>
            <a:pPr algn="ctr"/>
            <a:r>
              <a:rPr lang="es-PE" sz="1333" b="1" dirty="0">
                <a:solidFill>
                  <a:schemeClr val="bg1"/>
                </a:solidFill>
              </a:rPr>
              <a:t>Año 2006: FONCODES</a:t>
            </a:r>
          </a:p>
          <a:p>
            <a:pPr algn="ctr"/>
            <a:r>
              <a:rPr lang="es-PE" sz="1333" b="1" dirty="0">
                <a:solidFill>
                  <a:schemeClr val="bg1"/>
                </a:solidFill>
              </a:rPr>
              <a:t>Año 2010: GORE Apurímac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D5DE02-F434-4C30-AA2D-B09D55161A0F}"/>
              </a:ext>
            </a:extLst>
          </p:cNvPr>
          <p:cNvSpPr/>
          <p:nvPr/>
        </p:nvSpPr>
        <p:spPr>
          <a:xfrm>
            <a:off x="6720057" y="6543447"/>
            <a:ext cx="5471939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142777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55545-4172-4328-A7D5-EE95DCD3B44A}"/>
              </a:ext>
            </a:extLst>
          </p:cNvPr>
          <p:cNvSpPr txBox="1">
            <a:spLocks/>
          </p:cNvSpPr>
          <p:nvPr/>
        </p:nvSpPr>
        <p:spPr>
          <a:xfrm>
            <a:off x="152065" y="113143"/>
            <a:ext cx="11850281" cy="6048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8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ANDARAPA DEL DISTRITO DE ANDARAPA - PROVINCIA DE ANDAHUAYLAS - DEPARTAMENTO DE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2CA575-47CA-4AB0-9777-CFAAEC63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6" t="8583" r="31819" b="13072"/>
          <a:stretch/>
        </p:blipFill>
        <p:spPr>
          <a:xfrm>
            <a:off x="199752" y="946247"/>
            <a:ext cx="6106122" cy="54672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A60BD7-7CF0-46DC-8C78-15B10747D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8" t="49823" r="29055" b="28917"/>
          <a:stretch/>
        </p:blipFill>
        <p:spPr>
          <a:xfrm>
            <a:off x="6402023" y="992967"/>
            <a:ext cx="5695151" cy="18353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8C8407-A89B-40A8-9D9A-B21895D4D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38" t="30097" r="32905" b="59758"/>
          <a:stretch/>
        </p:blipFill>
        <p:spPr>
          <a:xfrm>
            <a:off x="6402023" y="3178314"/>
            <a:ext cx="5695151" cy="114749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E341D-1D7C-4D61-9A0D-4022EE6970BB}"/>
              </a:ext>
            </a:extLst>
          </p:cNvPr>
          <p:cNvSpPr/>
          <p:nvPr/>
        </p:nvSpPr>
        <p:spPr>
          <a:xfrm>
            <a:off x="6402023" y="4797683"/>
            <a:ext cx="5695151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Inicio de Actividad: 01/01/1989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73BD184-C07E-4A3C-8A59-243BD93D30E6}"/>
              </a:ext>
            </a:extLst>
          </p:cNvPr>
          <p:cNvSpPr/>
          <p:nvPr/>
        </p:nvSpPr>
        <p:spPr>
          <a:xfrm>
            <a:off x="6449437" y="5308914"/>
            <a:ext cx="5647738" cy="5847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creación según Resolución 01/01/1989 </a:t>
            </a:r>
          </a:p>
          <a:p>
            <a:pPr algn="ctr"/>
            <a:r>
              <a:rPr lang="es-PE" sz="1600" b="1" dirty="0">
                <a:solidFill>
                  <a:schemeClr val="bg1"/>
                </a:solidFill>
              </a:rPr>
              <a:t>(30 años de funcionamiento)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0F350E-415F-4CF7-85F0-341698BB24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89" t="18442" r="19150" b="26981"/>
          <a:stretch/>
        </p:blipFill>
        <p:spPr>
          <a:xfrm>
            <a:off x="650738" y="1148237"/>
            <a:ext cx="2836196" cy="13978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A52A8A-05B2-4044-96AB-E6BA42CC3C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86" t="18618" r="18556" b="26628"/>
          <a:stretch/>
        </p:blipFill>
        <p:spPr>
          <a:xfrm>
            <a:off x="3698329" y="1345987"/>
            <a:ext cx="2438699" cy="120005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1951457-0A43-435C-8229-B238816D1A38}"/>
              </a:ext>
            </a:extLst>
          </p:cNvPr>
          <p:cNvSpPr/>
          <p:nvPr/>
        </p:nvSpPr>
        <p:spPr>
          <a:xfrm>
            <a:off x="6402023" y="6074946"/>
            <a:ext cx="5695151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</p:spTree>
    <p:extLst>
      <p:ext uri="{BB962C8B-B14F-4D97-AF65-F5344CB8AC3E}">
        <p14:creationId xmlns:p14="http://schemas.microsoft.com/office/powerpoint/2010/main" val="94387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B0394-5EAD-4C09-A932-06155C2762FF}"/>
              </a:ext>
            </a:extLst>
          </p:cNvPr>
          <p:cNvSpPr txBox="1">
            <a:spLocks/>
          </p:cNvSpPr>
          <p:nvPr/>
        </p:nvSpPr>
        <p:spPr>
          <a:xfrm>
            <a:off x="108031" y="143729"/>
            <a:ext cx="12020173" cy="6181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algn="ctr"/>
            <a:r>
              <a:rPr lang="es-MX" sz="17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MEJORAMIENTO DE LOS SERVICIOS DE SALUD DEL CENTRO DE SALUD HUACCANA DEL DISTRITO DE HUACCANA - PROVINCIA DE CHINCHEROS - DEPARTAMENTO DE APURIMAC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D42DAC-93FA-4EE1-9E96-C9B4057C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4" t="8759" r="31820" b="13425"/>
          <a:stretch/>
        </p:blipFill>
        <p:spPr>
          <a:xfrm>
            <a:off x="108031" y="965792"/>
            <a:ext cx="6066626" cy="54170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210ADDE-39ED-45FA-A54A-3E842D11AC62}"/>
              </a:ext>
            </a:extLst>
          </p:cNvPr>
          <p:cNvSpPr/>
          <p:nvPr/>
        </p:nvSpPr>
        <p:spPr>
          <a:xfrm>
            <a:off x="6648522" y="4644487"/>
            <a:ext cx="5479684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Inicio de Actividad: 01/01/1980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B0D8513-222F-4236-9E67-29261442F29E}"/>
              </a:ext>
            </a:extLst>
          </p:cNvPr>
          <p:cNvSpPr/>
          <p:nvPr/>
        </p:nvSpPr>
        <p:spPr>
          <a:xfrm>
            <a:off x="6699031" y="5195886"/>
            <a:ext cx="5444559" cy="5847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Fecha de creación según Resolución 01/01/1980 </a:t>
            </a:r>
          </a:p>
          <a:p>
            <a:pPr algn="ctr"/>
            <a:r>
              <a:rPr lang="es-PE" sz="1600" b="1" dirty="0">
                <a:solidFill>
                  <a:schemeClr val="bg1"/>
                </a:solidFill>
              </a:rPr>
              <a:t>(39 años de funcionamiento)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C1C737-9787-470D-AD49-ED143A9FC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7" y="1267579"/>
            <a:ext cx="1809513" cy="1085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16BD66-1E54-485C-8B72-35F64452A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/>
          <a:stretch/>
        </p:blipFill>
        <p:spPr>
          <a:xfrm>
            <a:off x="3733380" y="1810433"/>
            <a:ext cx="1863204" cy="95290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FE4DBC6-5847-460C-9DAE-807A0BDD57F8}"/>
              </a:ext>
            </a:extLst>
          </p:cNvPr>
          <p:cNvSpPr/>
          <p:nvPr/>
        </p:nvSpPr>
        <p:spPr>
          <a:xfrm>
            <a:off x="6714415" y="5955406"/>
            <a:ext cx="5413791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Contribución de cierre de brechas: 0.25%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F9888D-690B-4299-97D1-09148C1E29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8" t="41036" r="55570" b="28439"/>
          <a:stretch/>
        </p:blipFill>
        <p:spPr>
          <a:xfrm>
            <a:off x="6648522" y="965792"/>
            <a:ext cx="5479684" cy="23992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4C1D6E-366B-49E0-94C6-BA0AD6534E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3" t="39156" r="55665" b="48686"/>
          <a:stretch/>
        </p:blipFill>
        <p:spPr>
          <a:xfrm>
            <a:off x="6648521" y="3566589"/>
            <a:ext cx="5479684" cy="8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1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106</TotalTime>
  <Words>3784</Words>
  <Application>Microsoft Office PowerPoint</Application>
  <PresentationFormat>Panorámica</PresentationFormat>
  <Paragraphs>671</Paragraphs>
  <Slides>36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Calibri</vt:lpstr>
      <vt:lpstr>Lato Black</vt:lpstr>
      <vt:lpstr>Leelawadee UI</vt:lpstr>
      <vt:lpstr>Rockwell</vt:lpstr>
      <vt:lpstr>Rockwell Condensed</vt:lpstr>
      <vt:lpstr>Wingdings</vt:lpstr>
      <vt:lpstr>Letras en madera</vt:lpstr>
      <vt:lpstr>PROYECTOS DE INVERSION EN FASE DE FORMULACION POR FUNCIONES</vt:lpstr>
      <vt:lpstr>FUNCIÓN SALUD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Proyectos de inversion Función – Producción y turismo </vt:lpstr>
      <vt:lpstr>Presentación de PowerPoint</vt:lpstr>
      <vt:lpstr>Presentación de PowerPoint</vt:lpstr>
      <vt:lpstr>Presentación de PowerPoint</vt:lpstr>
      <vt:lpstr>Presentación de PowerPoint</vt:lpstr>
      <vt:lpstr>Proyectos de Inversion Programados para su Formulacion -2020</vt:lpstr>
      <vt:lpstr>Presentación de PowerPoint</vt:lpstr>
      <vt:lpstr>Proyectos de inversion Función Educación</vt:lpstr>
      <vt:lpstr>1. El año 2019 se elabora la cartera de inversiones de la Función Educación, en reuniones con la Dirección Regional de Educación, las UGELs y el área de PREAVED Programa de Reducción de la Vulnerabilidad y Atención de Emergencias por Desastres de la DRE para focalizar las inversiones a aquellas I.E. cuyas infraestructuras representen en riesgo físico para la comunidad educativa.  2. Se elabora una lista de proyectos de la función educación, (aproximadamente 30 proyectos con enfoque territorial) y se remite a la Oficina de Programación Multianual de Inversiones OPMI para su priorización en la PMI 2020-2022, siendo priorizados 7 proyectos, de los cuales se logra la viabilidad de 6 de ellos.  3. El 2020 se continua con la lista de trabajada con los actores involucrados, y se remite a la OPMI  7 proyectos educativos para su priorización en la PMI 2021 - 2023, de los cuales son priorizados 4 de ellos, representando una cartera de 5 proyectos (considerando el proyecto pendiente de la PMI anterior)  </vt:lpstr>
      <vt:lpstr>Presentación de PowerPoint</vt:lpstr>
      <vt:lpstr>Proyectos de Inversion Programados para su Formulacion -2020</vt:lpstr>
      <vt:lpstr>1. MEJORAMIENTO DEL SERVICIO EDUCATIVO DEL NIVEL INICIAL N° 1105, N°92 - REYNA DE LOS ANGELES, N°1106, 812 SAN JUAN DE DIOS Y N°79 CRISTO REDENTOR EN LOS DISTRITOS DE ABANCAY , CURAHUASI Y SAN PEDRO DE CACHORA DE LA PROVINCIA DE ABANCAY - DEPARTAMENTO DE APURIMAC</vt:lpstr>
      <vt:lpstr>1. MEJORAMIENTO DE LOS SERVICIOS EDUCATIVOS INICIALES DE 10 INSTITUCIONES EDUCATIVAS DEL, DISTRITO DE TALAVERA - ANDAHUAYLAS - APURIMAC</vt:lpstr>
      <vt:lpstr>1. MEJORAMIENTO DEL INSTITUTO DE EDUCACIÓN SUPERIOR TECNOLÓGICO ALFREDO SARMIENTO PALOMINO, DISTRITO DE HUANCARAMA - PROVINCIA DE ANDAHUAYLAS - DEPARTAMENTO DE APURIMAC</vt:lpstr>
      <vt:lpstr>1. MEJORAMIENTO DEL SERVICIO EDUCATIVO DEL NIVEL INICIAL N°1135 SANGABRIEL, N°171 PICHIUPATA, N° 39 HUANCARAMA, N° 938 HUACCAYHURA, DISTRITO DE HUANCARAMA PROVINCIA DE ANDAHUAYLAS, REGIÓN APURÍMAC</vt:lpstr>
      <vt:lpstr>1. MEJORAMIENTO DEL SERVICIO EDUCATIVO DEL NIVEL INICIAL N°1005 BARRIO CENTRO DE COTABAMBAS, N°1024 CHECCHECALLA DE TAMBOBAMBA,N°716 DIVINO NIÑO JESUS DE HAQUIRA Y N°1008 CHOCHOCA DE COYLLURQUI, PROVINCIA DE COTABAMBAS, REGION APURIMAC</vt:lpstr>
      <vt:lpstr>Presentación de PowerPoint</vt:lpstr>
      <vt:lpstr>Proyectos de inversion Función Cultura, Deporte y Funcion Social</vt:lpstr>
      <vt:lpstr>Presentación de PowerPoint</vt:lpstr>
      <vt:lpstr>Proyectos de Inversion Programados para su Formulacion -2020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CARTERA DE PROYECTOS DE INVERSION FUNCIÓN SALUD</dc:title>
  <dc:creator>ORFEI880</dc:creator>
  <cp:lastModifiedBy>ORFEI DIRE</cp:lastModifiedBy>
  <cp:revision>22</cp:revision>
  <dcterms:created xsi:type="dcterms:W3CDTF">2020-07-08T16:12:45Z</dcterms:created>
  <dcterms:modified xsi:type="dcterms:W3CDTF">2020-07-08T18:00:04Z</dcterms:modified>
</cp:coreProperties>
</file>